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18288000" cy="10287000"/>
  <p:notesSz cx="6858000" cy="9144000"/>
  <p:embeddedFontLst>
    <p:embeddedFont>
      <p:font typeface="Calibri (MS)" panose="020F0502020204030204" pitchFamily="34" charset="0"/>
      <p:regular r:id="rId25"/>
    </p:embeddedFont>
    <p:embeddedFont>
      <p:font typeface="Calibri (MS) Bold" panose="020F0702030404030204" pitchFamily="34" charset="0"/>
      <p:regular r:id="rId26"/>
      <p:bold r:id="rId27"/>
    </p:embeddedFont>
    <p:embeddedFont>
      <p:font typeface="Calibri (MS) Bold Italics" panose="020F07020304040A0204" pitchFamily="34" charset="0"/>
      <p:regular r:id="rId28"/>
      <p:bold r:id="rId29"/>
      <p:italic r:id="rId30"/>
      <p:boldItalic r:id="rId31"/>
    </p:embeddedFont>
    <p:embeddedFont>
      <p:font typeface="Calibri (MS) Italics" panose="020F05020202040A0204" pitchFamily="34" charset="0"/>
      <p:regular r:id="rId32"/>
      <p:italic r:id="rId33"/>
    </p:embeddedFont>
    <p:embeddedFont>
      <p:font typeface="HK Grotesk Bold" pitchFamily="2" charset="77"/>
      <p:regular r:id="rId34"/>
      <p:bold r:id="rId3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22" autoAdjust="0"/>
    <p:restoredTop sz="94527" autoAdjust="0"/>
  </p:normalViewPr>
  <p:slideViewPr>
    <p:cSldViewPr>
      <p:cViewPr varScale="1">
        <p:scale>
          <a:sx n="73" d="100"/>
          <a:sy n="73" d="100"/>
        </p:scale>
        <p:origin x="608" y="21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8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A9B7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57350" y="3069519"/>
            <a:ext cx="14973300" cy="2742614"/>
            <a:chOff x="0" y="0"/>
            <a:chExt cx="18288000" cy="334975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8288000" cy="3349758"/>
            </a:xfrm>
            <a:custGeom>
              <a:avLst/>
              <a:gdLst/>
              <a:ahLst/>
              <a:cxnLst/>
              <a:rect l="l" t="t" r="r" b="b"/>
              <a:pathLst>
                <a:path w="18288000" h="3349758">
                  <a:moveTo>
                    <a:pt x="0" y="0"/>
                  </a:moveTo>
                  <a:lnTo>
                    <a:pt x="18288000" y="0"/>
                  </a:lnTo>
                  <a:lnTo>
                    <a:pt x="18288000" y="3349758"/>
                  </a:lnTo>
                  <a:lnTo>
                    <a:pt x="0" y="334975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85725"/>
              <a:ext cx="18288000" cy="3264033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ctr">
                <a:lnSpc>
                  <a:spcPts val="8748"/>
                </a:lnSpc>
              </a:pPr>
              <a:r>
                <a:rPr lang="en-US" sz="8100" b="1">
                  <a:solidFill>
                    <a:srgbClr val="000000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INFO 5602</a:t>
              </a:r>
            </a:p>
            <a:p>
              <a:pPr algn="ctr">
                <a:lnSpc>
                  <a:spcPts val="8748"/>
                </a:lnSpc>
              </a:pPr>
              <a:r>
                <a:rPr lang="en-US" sz="8100" b="1">
                  <a:solidFill>
                    <a:srgbClr val="000000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Information Visualization</a:t>
              </a:r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2377440" y="6707310"/>
            <a:ext cx="13533120" cy="5025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88"/>
              </a:lnSpc>
            </a:pPr>
            <a:r>
              <a:rPr lang="en-US" sz="3600" b="1">
                <a:solidFill>
                  <a:srgbClr val="00000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Group Project Reporting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A9B7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57300" y="547688"/>
            <a:ext cx="15773400" cy="1988345"/>
            <a:chOff x="0" y="0"/>
            <a:chExt cx="21031200" cy="265112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031200" cy="2651126"/>
            </a:xfrm>
            <a:custGeom>
              <a:avLst/>
              <a:gdLst/>
              <a:ahLst/>
              <a:cxnLst/>
              <a:rect l="l" t="t" r="r" b="b"/>
              <a:pathLst>
                <a:path w="21031200" h="2651126">
                  <a:moveTo>
                    <a:pt x="0" y="0"/>
                  </a:moveTo>
                  <a:lnTo>
                    <a:pt x="21031200" y="0"/>
                  </a:lnTo>
                  <a:lnTo>
                    <a:pt x="21031200" y="2651126"/>
                  </a:lnTo>
                  <a:lnTo>
                    <a:pt x="0" y="265112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76200"/>
              <a:ext cx="21031200" cy="2574926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7559"/>
                </a:lnSpc>
              </a:pPr>
              <a:r>
                <a:rPr lang="en-US" sz="6999" b="1">
                  <a:solidFill>
                    <a:srgbClr val="000000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Data Analysis</a:t>
              </a:r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303020" y="2730640"/>
            <a:ext cx="15681960" cy="61790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5649" lvl="1" indent="-377824" algn="just">
              <a:lnSpc>
                <a:spcPts val="4829"/>
              </a:lnSpc>
              <a:buFont typeface="Arial"/>
              <a:buChar char="•"/>
            </a:pPr>
            <a:r>
              <a:rPr lang="en-US" sz="3499" b="1">
                <a:solidFill>
                  <a:srgbClr val="261001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Time Series Trends: </a:t>
            </a:r>
            <a:r>
              <a:rPr lang="en-US" sz="3499">
                <a:solidFill>
                  <a:srgbClr val="261001"/>
                </a:solidFill>
                <a:latin typeface="Calibri (MS)"/>
                <a:ea typeface="Calibri (MS)"/>
                <a:cs typeface="Calibri (MS)"/>
                <a:sym typeface="Calibri (MS)"/>
              </a:rPr>
              <a:t>Analyzed </a:t>
            </a:r>
            <a:r>
              <a:rPr lang="en-US" sz="3499" b="1">
                <a:solidFill>
                  <a:srgbClr val="522F1C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monthly, day-of-week,</a:t>
            </a:r>
            <a:r>
              <a:rPr lang="en-US" sz="3499">
                <a:solidFill>
                  <a:srgbClr val="261001"/>
                </a:solidFill>
                <a:latin typeface="Calibri (MS)"/>
                <a:ea typeface="Calibri (MS)"/>
                <a:cs typeface="Calibri (MS)"/>
                <a:sym typeface="Calibri (MS)"/>
              </a:rPr>
              <a:t> and </a:t>
            </a:r>
            <a:r>
              <a:rPr lang="en-US" sz="3499" b="1">
                <a:solidFill>
                  <a:srgbClr val="522F1C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hour-of-day</a:t>
            </a:r>
            <a:r>
              <a:rPr lang="en-US" sz="3499">
                <a:solidFill>
                  <a:srgbClr val="522F1C"/>
                </a:solidFill>
                <a:latin typeface="Calibri (MS)"/>
                <a:ea typeface="Calibri (MS)"/>
                <a:cs typeface="Calibri (MS)"/>
                <a:sym typeface="Calibri (MS)"/>
              </a:rPr>
              <a:t> </a:t>
            </a:r>
            <a:r>
              <a:rPr lang="en-US" sz="3499">
                <a:solidFill>
                  <a:srgbClr val="261001"/>
                </a:solidFill>
                <a:latin typeface="Calibri (MS)"/>
                <a:ea typeface="Calibri (MS)"/>
                <a:cs typeface="Calibri (MS)"/>
                <a:sym typeface="Calibri (MS)"/>
              </a:rPr>
              <a:t>patterns to reveal demand cycles and peak sales periods.</a:t>
            </a:r>
          </a:p>
          <a:p>
            <a:pPr algn="just">
              <a:lnSpc>
                <a:spcPts val="2070"/>
              </a:lnSpc>
            </a:pPr>
            <a:endParaRPr lang="en-US" sz="3499">
              <a:solidFill>
                <a:srgbClr val="261001"/>
              </a:solidFill>
              <a:latin typeface="Calibri (MS)"/>
              <a:ea typeface="Calibri (MS)"/>
              <a:cs typeface="Calibri (MS)"/>
              <a:sym typeface="Calibri (MS)"/>
            </a:endParaRPr>
          </a:p>
          <a:p>
            <a:pPr marL="734059" lvl="1" indent="-367030" algn="just">
              <a:lnSpc>
                <a:spcPts val="4691"/>
              </a:lnSpc>
              <a:buFont typeface="Arial"/>
              <a:buChar char="•"/>
            </a:pPr>
            <a:r>
              <a:rPr lang="en-US" sz="3399" b="1">
                <a:solidFill>
                  <a:srgbClr val="261001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Store Performance Comparison: </a:t>
            </a:r>
            <a:r>
              <a:rPr lang="en-US" sz="3399">
                <a:solidFill>
                  <a:srgbClr val="261001"/>
                </a:solidFill>
                <a:latin typeface="Calibri (MS)"/>
                <a:ea typeface="Calibri (MS)"/>
                <a:cs typeface="Calibri (MS)"/>
                <a:sym typeface="Calibri (MS)"/>
              </a:rPr>
              <a:t>Compared </a:t>
            </a:r>
            <a:r>
              <a:rPr lang="en-US" sz="3399" b="1">
                <a:solidFill>
                  <a:srgbClr val="522F1C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revenue, transaction counts,</a:t>
            </a:r>
            <a:r>
              <a:rPr lang="en-US" sz="3399">
                <a:solidFill>
                  <a:srgbClr val="261001"/>
                </a:solidFill>
                <a:latin typeface="Calibri (MS)"/>
                <a:ea typeface="Calibri (MS)"/>
                <a:cs typeface="Calibri (MS)"/>
                <a:sym typeface="Calibri (MS)"/>
              </a:rPr>
              <a:t> and </a:t>
            </a:r>
            <a:r>
              <a:rPr lang="en-US" sz="3399" b="1">
                <a:solidFill>
                  <a:srgbClr val="522F1C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average order value (AOV)</a:t>
            </a:r>
            <a:r>
              <a:rPr lang="en-US" sz="3399">
                <a:solidFill>
                  <a:srgbClr val="261001"/>
                </a:solidFill>
                <a:latin typeface="Calibri (MS)"/>
                <a:ea typeface="Calibri (MS)"/>
                <a:cs typeface="Calibri (MS)"/>
                <a:sym typeface="Calibri (MS)"/>
              </a:rPr>
              <a:t> across the three NYC locations to identify operational differences.</a:t>
            </a:r>
          </a:p>
          <a:p>
            <a:pPr algn="just">
              <a:lnSpc>
                <a:spcPts val="2070"/>
              </a:lnSpc>
            </a:pPr>
            <a:endParaRPr lang="en-US" sz="3399">
              <a:solidFill>
                <a:srgbClr val="261001"/>
              </a:solidFill>
              <a:latin typeface="Calibri (MS)"/>
              <a:ea typeface="Calibri (MS)"/>
              <a:cs typeface="Calibri (MS)"/>
              <a:sym typeface="Calibri (MS)"/>
            </a:endParaRPr>
          </a:p>
          <a:p>
            <a:pPr marL="734059" lvl="1" indent="-367030" algn="just">
              <a:lnSpc>
                <a:spcPts val="4691"/>
              </a:lnSpc>
              <a:buFont typeface="Arial"/>
              <a:buChar char="•"/>
            </a:pPr>
            <a:r>
              <a:rPr lang="en-US" sz="3399" b="1">
                <a:solidFill>
                  <a:srgbClr val="261001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Product Mix Analysis:</a:t>
            </a:r>
            <a:r>
              <a:rPr lang="en-US" sz="3399">
                <a:solidFill>
                  <a:srgbClr val="261001"/>
                </a:solidFill>
                <a:latin typeface="Calibri (MS)"/>
                <a:ea typeface="Calibri (MS)"/>
                <a:cs typeface="Calibri (MS)"/>
                <a:sym typeface="Calibri (MS)"/>
              </a:rPr>
              <a:t> Evaluated </a:t>
            </a:r>
            <a:r>
              <a:rPr lang="en-US" sz="3399" b="1">
                <a:solidFill>
                  <a:srgbClr val="522F1C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revenue share</a:t>
            </a:r>
            <a:r>
              <a:rPr lang="en-US" sz="3399">
                <a:solidFill>
                  <a:srgbClr val="261001"/>
                </a:solidFill>
                <a:latin typeface="Calibri (MS)"/>
                <a:ea typeface="Calibri (MS)"/>
                <a:cs typeface="Calibri (MS)"/>
                <a:sym typeface="Calibri (MS)"/>
              </a:rPr>
              <a:t> by product category (Coffee, Tea, Bakery, etc.) and identified top-performing product types.</a:t>
            </a:r>
          </a:p>
          <a:p>
            <a:pPr algn="just">
              <a:lnSpc>
                <a:spcPts val="2070"/>
              </a:lnSpc>
            </a:pPr>
            <a:endParaRPr lang="en-US" sz="3399">
              <a:solidFill>
                <a:srgbClr val="261001"/>
              </a:solidFill>
              <a:latin typeface="Calibri (MS)"/>
              <a:ea typeface="Calibri (MS)"/>
              <a:cs typeface="Calibri (MS)"/>
              <a:sym typeface="Calibri (MS)"/>
            </a:endParaRPr>
          </a:p>
          <a:p>
            <a:pPr marL="734059" lvl="1" indent="-367030" algn="just">
              <a:lnSpc>
                <a:spcPts val="4691"/>
              </a:lnSpc>
              <a:buFont typeface="Arial"/>
              <a:buChar char="•"/>
            </a:pPr>
            <a:r>
              <a:rPr lang="en-US" sz="3399" b="1">
                <a:solidFill>
                  <a:srgbClr val="261001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Cross-Analysis:</a:t>
            </a:r>
            <a:r>
              <a:rPr lang="en-US" sz="3399">
                <a:solidFill>
                  <a:srgbClr val="261001"/>
                </a:solidFill>
                <a:latin typeface="Calibri (MS)"/>
                <a:ea typeface="Calibri (MS)"/>
                <a:cs typeface="Calibri (MS)"/>
                <a:sym typeface="Calibri (MS)"/>
              </a:rPr>
              <a:t> Combined multiple dimensions: </a:t>
            </a:r>
            <a:r>
              <a:rPr lang="en-US" sz="3399" b="1">
                <a:solidFill>
                  <a:srgbClr val="522F1C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time × product category</a:t>
            </a:r>
            <a:r>
              <a:rPr lang="en-US" sz="3399" b="1">
                <a:solidFill>
                  <a:srgbClr val="261001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 </a:t>
            </a:r>
            <a:r>
              <a:rPr lang="en-US" sz="3399">
                <a:solidFill>
                  <a:srgbClr val="261001"/>
                </a:solidFill>
                <a:latin typeface="Calibri (MS)"/>
                <a:ea typeface="Calibri (MS)"/>
                <a:cs typeface="Calibri (MS)"/>
                <a:sym typeface="Calibri (MS)"/>
              </a:rPr>
              <a:t>and </a:t>
            </a:r>
            <a:r>
              <a:rPr lang="en-US" sz="3399" b="1">
                <a:solidFill>
                  <a:srgbClr val="522F1C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store × product</a:t>
            </a:r>
            <a:r>
              <a:rPr lang="en-US" sz="3399">
                <a:solidFill>
                  <a:srgbClr val="261001"/>
                </a:solidFill>
                <a:latin typeface="Calibri (MS)"/>
                <a:ea typeface="Calibri (MS)"/>
                <a:cs typeface="Calibri (MS)"/>
                <a:sym typeface="Calibri (MS)"/>
              </a:rPr>
              <a:t> mix, to discover deeper behavioral and sales patterns.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A9B7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57300" y="547688"/>
            <a:ext cx="15773400" cy="1988345"/>
            <a:chOff x="0" y="0"/>
            <a:chExt cx="21031200" cy="265112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031200" cy="2651126"/>
            </a:xfrm>
            <a:custGeom>
              <a:avLst/>
              <a:gdLst/>
              <a:ahLst/>
              <a:cxnLst/>
              <a:rect l="l" t="t" r="r" b="b"/>
              <a:pathLst>
                <a:path w="21031200" h="2651126">
                  <a:moveTo>
                    <a:pt x="0" y="0"/>
                  </a:moveTo>
                  <a:lnTo>
                    <a:pt x="21031200" y="0"/>
                  </a:lnTo>
                  <a:lnTo>
                    <a:pt x="21031200" y="2651126"/>
                  </a:lnTo>
                  <a:lnTo>
                    <a:pt x="0" y="265112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76200"/>
              <a:ext cx="21031200" cy="2574926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7559"/>
                </a:lnSpc>
              </a:pPr>
              <a:r>
                <a:rPr lang="en-US" sz="6999" b="1" dirty="0">
                  <a:solidFill>
                    <a:srgbClr val="000000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EDA - Monthly Trend</a:t>
              </a:r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303020" y="2689710"/>
            <a:ext cx="15681960" cy="55420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 algn="just">
              <a:lnSpc>
                <a:spcPts val="4691"/>
              </a:lnSpc>
              <a:buFont typeface="Arial"/>
              <a:buChar char="•"/>
            </a:pPr>
            <a:r>
              <a:rPr lang="en-US" sz="3399" b="1">
                <a:solidFill>
                  <a:srgbClr val="261001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Revenue Growth: </a:t>
            </a:r>
            <a:r>
              <a:rPr lang="en-US" sz="3399">
                <a:solidFill>
                  <a:srgbClr val="261001"/>
                </a:solidFill>
                <a:latin typeface="Calibri (MS)"/>
                <a:ea typeface="Calibri (MS)"/>
                <a:cs typeface="Calibri (MS)"/>
                <a:sym typeface="Calibri (MS)"/>
              </a:rPr>
              <a:t>Monthly revenue shows a strong </a:t>
            </a:r>
            <a:r>
              <a:rPr lang="en-US" sz="3399" b="1">
                <a:solidFill>
                  <a:srgbClr val="522F1C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upward trajectory,</a:t>
            </a:r>
            <a:r>
              <a:rPr lang="en-US" sz="3399">
                <a:solidFill>
                  <a:srgbClr val="261001"/>
                </a:solidFill>
                <a:latin typeface="Calibri (MS)"/>
                <a:ea typeface="Calibri (MS)"/>
                <a:cs typeface="Calibri (MS)"/>
                <a:sym typeface="Calibri (MS)"/>
              </a:rPr>
              <a:t> increasing from </a:t>
            </a:r>
            <a:r>
              <a:rPr lang="en-US" sz="3399" b="1">
                <a:solidFill>
                  <a:srgbClr val="522F1C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$81.7K in January</a:t>
            </a:r>
            <a:r>
              <a:rPr lang="en-US" sz="3399">
                <a:solidFill>
                  <a:srgbClr val="261001"/>
                </a:solidFill>
                <a:latin typeface="Calibri (MS)"/>
                <a:ea typeface="Calibri (MS)"/>
                <a:cs typeface="Calibri (MS)"/>
                <a:sym typeface="Calibri (MS)"/>
              </a:rPr>
              <a:t> to </a:t>
            </a:r>
            <a:r>
              <a:rPr lang="en-US" sz="3399" b="1">
                <a:solidFill>
                  <a:srgbClr val="522F1C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$166.5K in June</a:t>
            </a:r>
            <a:r>
              <a:rPr lang="en-US" sz="3399">
                <a:solidFill>
                  <a:srgbClr val="261001"/>
                </a:solidFill>
                <a:latin typeface="Calibri (MS)"/>
                <a:ea typeface="Calibri (MS)"/>
                <a:cs typeface="Calibri (MS)"/>
                <a:sym typeface="Calibri (MS)"/>
              </a:rPr>
              <a:t> - </a:t>
            </a:r>
            <a:r>
              <a:rPr lang="en-US" sz="3399" b="1">
                <a:solidFill>
                  <a:srgbClr val="522F1C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more than</a:t>
            </a:r>
            <a:r>
              <a:rPr lang="en-US" sz="3399">
                <a:solidFill>
                  <a:srgbClr val="261001"/>
                </a:solidFill>
                <a:latin typeface="Calibri (MS)"/>
                <a:ea typeface="Calibri (MS)"/>
                <a:cs typeface="Calibri (MS)"/>
                <a:sym typeface="Calibri (MS)"/>
              </a:rPr>
              <a:t> </a:t>
            </a:r>
            <a:r>
              <a:rPr lang="en-US" sz="3399" b="1">
                <a:solidFill>
                  <a:srgbClr val="522F1C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double</a:t>
            </a:r>
            <a:r>
              <a:rPr lang="en-US" sz="3399">
                <a:solidFill>
                  <a:srgbClr val="261001"/>
                </a:solidFill>
                <a:latin typeface="Calibri (MS)"/>
                <a:ea typeface="Calibri (MS)"/>
                <a:cs typeface="Calibri (MS)"/>
                <a:sym typeface="Calibri (MS)"/>
              </a:rPr>
              <a:t> in six months.</a:t>
            </a:r>
          </a:p>
          <a:p>
            <a:pPr algn="just">
              <a:lnSpc>
                <a:spcPts val="2070"/>
              </a:lnSpc>
            </a:pPr>
            <a:endParaRPr lang="en-US" sz="3399">
              <a:solidFill>
                <a:srgbClr val="261001"/>
              </a:solidFill>
              <a:latin typeface="Calibri (MS)"/>
              <a:ea typeface="Calibri (MS)"/>
              <a:cs typeface="Calibri (MS)"/>
              <a:sym typeface="Calibri (MS)"/>
            </a:endParaRPr>
          </a:p>
          <a:p>
            <a:pPr marL="734059" lvl="1" indent="-367030" algn="just">
              <a:lnSpc>
                <a:spcPts val="4691"/>
              </a:lnSpc>
              <a:buFont typeface="Arial"/>
              <a:buChar char="•"/>
            </a:pPr>
            <a:r>
              <a:rPr lang="en-US" sz="3399" b="1">
                <a:solidFill>
                  <a:srgbClr val="261001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Customer Growth: </a:t>
            </a:r>
            <a:r>
              <a:rPr lang="en-US" sz="3399">
                <a:solidFill>
                  <a:srgbClr val="261001"/>
                </a:solidFill>
                <a:latin typeface="Calibri (MS)"/>
                <a:ea typeface="Calibri (MS)"/>
                <a:cs typeface="Calibri (MS)"/>
                <a:sym typeface="Calibri (MS)"/>
              </a:rPr>
              <a:t>Transaction counts rise consistently, indicating genuine increases in customer volume rather than price effects.</a:t>
            </a:r>
          </a:p>
          <a:p>
            <a:pPr algn="just">
              <a:lnSpc>
                <a:spcPts val="2070"/>
              </a:lnSpc>
            </a:pPr>
            <a:endParaRPr lang="en-US" sz="3399">
              <a:solidFill>
                <a:srgbClr val="261001"/>
              </a:solidFill>
              <a:latin typeface="Calibri (MS)"/>
              <a:ea typeface="Calibri (MS)"/>
              <a:cs typeface="Calibri (MS)"/>
              <a:sym typeface="Calibri (MS)"/>
            </a:endParaRPr>
          </a:p>
          <a:p>
            <a:pPr marL="734059" lvl="1" indent="-367030" algn="just">
              <a:lnSpc>
                <a:spcPts val="4691"/>
              </a:lnSpc>
              <a:buFont typeface="Arial"/>
              <a:buChar char="•"/>
            </a:pPr>
            <a:r>
              <a:rPr lang="en-US" sz="3399" b="1">
                <a:solidFill>
                  <a:srgbClr val="261001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Peak Months:</a:t>
            </a:r>
            <a:r>
              <a:rPr lang="en-US" sz="3399">
                <a:solidFill>
                  <a:srgbClr val="261001"/>
                </a:solidFill>
                <a:latin typeface="Calibri (MS)"/>
                <a:ea typeface="Calibri (MS)"/>
                <a:cs typeface="Calibri (MS)"/>
                <a:sym typeface="Calibri (MS)"/>
              </a:rPr>
              <a:t> </a:t>
            </a:r>
            <a:r>
              <a:rPr lang="en-US" sz="3399" b="1">
                <a:solidFill>
                  <a:srgbClr val="522F1C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May and June</a:t>
            </a:r>
            <a:r>
              <a:rPr lang="en-US" sz="3399">
                <a:solidFill>
                  <a:srgbClr val="261001"/>
                </a:solidFill>
                <a:latin typeface="Calibri (MS)"/>
                <a:ea typeface="Calibri (MS)"/>
                <a:cs typeface="Calibri (MS)"/>
                <a:sym typeface="Calibri (MS)"/>
              </a:rPr>
              <a:t> record the highest revenue, suggesting </a:t>
            </a:r>
            <a:r>
              <a:rPr lang="en-US" sz="3399" b="1">
                <a:solidFill>
                  <a:srgbClr val="522F1C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seasonal demand</a:t>
            </a:r>
            <a:r>
              <a:rPr lang="en-US" sz="3399">
                <a:solidFill>
                  <a:srgbClr val="261001"/>
                </a:solidFill>
                <a:latin typeface="Calibri (MS)"/>
                <a:ea typeface="Calibri (MS)"/>
                <a:cs typeface="Calibri (MS)"/>
                <a:sym typeface="Calibri (MS)"/>
              </a:rPr>
              <a:t> or successful marketing during early summer.</a:t>
            </a:r>
          </a:p>
          <a:p>
            <a:pPr algn="just">
              <a:lnSpc>
                <a:spcPts val="2070"/>
              </a:lnSpc>
            </a:pPr>
            <a:endParaRPr lang="en-US" sz="3399">
              <a:solidFill>
                <a:srgbClr val="261001"/>
              </a:solidFill>
              <a:latin typeface="Calibri (MS)"/>
              <a:ea typeface="Calibri (MS)"/>
              <a:cs typeface="Calibri (MS)"/>
              <a:sym typeface="Calibri (MS)"/>
            </a:endParaRPr>
          </a:p>
          <a:p>
            <a:pPr marL="734059" lvl="1" indent="-367030" algn="just">
              <a:lnSpc>
                <a:spcPts val="4691"/>
              </a:lnSpc>
              <a:buFont typeface="Arial"/>
              <a:buChar char="•"/>
            </a:pPr>
            <a:r>
              <a:rPr lang="en-US" sz="3399" b="1">
                <a:solidFill>
                  <a:srgbClr val="261001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Demand Drivers:</a:t>
            </a:r>
            <a:r>
              <a:rPr lang="en-US" sz="3399">
                <a:solidFill>
                  <a:srgbClr val="261001"/>
                </a:solidFill>
                <a:latin typeface="Calibri (MS)"/>
                <a:ea typeface="Calibri (MS)"/>
                <a:cs typeface="Calibri (MS)"/>
                <a:sym typeface="Calibri (MS)"/>
              </a:rPr>
              <a:t> Parallel growth in revenue and transaction trends confirms </a:t>
            </a:r>
            <a:r>
              <a:rPr lang="en-US" sz="3399" b="1">
                <a:solidFill>
                  <a:srgbClr val="522F1C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demand-driven scaling</a:t>
            </a:r>
            <a:r>
              <a:rPr lang="en-US" sz="3399">
                <a:solidFill>
                  <a:srgbClr val="261001"/>
                </a:solidFill>
                <a:latin typeface="Calibri (MS)"/>
                <a:ea typeface="Calibri (MS)"/>
                <a:cs typeface="Calibri (MS)"/>
                <a:sym typeface="Calibri (MS)"/>
              </a:rPr>
              <a:t> rather than one-time spikes.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A9B7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57300" y="547688"/>
            <a:ext cx="15773400" cy="1988345"/>
            <a:chOff x="0" y="0"/>
            <a:chExt cx="21031200" cy="265112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031200" cy="2651126"/>
            </a:xfrm>
            <a:custGeom>
              <a:avLst/>
              <a:gdLst/>
              <a:ahLst/>
              <a:cxnLst/>
              <a:rect l="l" t="t" r="r" b="b"/>
              <a:pathLst>
                <a:path w="21031200" h="2651126">
                  <a:moveTo>
                    <a:pt x="0" y="0"/>
                  </a:moveTo>
                  <a:lnTo>
                    <a:pt x="21031200" y="0"/>
                  </a:lnTo>
                  <a:lnTo>
                    <a:pt x="21031200" y="2651126"/>
                  </a:lnTo>
                  <a:lnTo>
                    <a:pt x="0" y="265112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76200"/>
              <a:ext cx="21031200" cy="2574926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7559"/>
                </a:lnSpc>
              </a:pPr>
              <a:r>
                <a:rPr lang="en-US" sz="6999" b="1" dirty="0">
                  <a:solidFill>
                    <a:srgbClr val="000000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EDA - Monthly Trend</a:t>
              </a:r>
            </a:p>
          </p:txBody>
        </p:sp>
      </p:grpSp>
      <p:sp>
        <p:nvSpPr>
          <p:cNvPr id="5" name="Freeform 5"/>
          <p:cNvSpPr/>
          <p:nvPr/>
        </p:nvSpPr>
        <p:spPr>
          <a:xfrm>
            <a:off x="3625846" y="2739528"/>
            <a:ext cx="11588927" cy="6518772"/>
          </a:xfrm>
          <a:custGeom>
            <a:avLst/>
            <a:gdLst/>
            <a:ahLst/>
            <a:cxnLst/>
            <a:rect l="l" t="t" r="r" b="b"/>
            <a:pathLst>
              <a:path w="11588927" h="6518772">
                <a:moveTo>
                  <a:pt x="0" y="0"/>
                </a:moveTo>
                <a:lnTo>
                  <a:pt x="11588928" y="0"/>
                </a:lnTo>
                <a:lnTo>
                  <a:pt x="11588928" y="6518772"/>
                </a:lnTo>
                <a:lnTo>
                  <a:pt x="0" y="65187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5" b="-45"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A9B7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57300" y="547687"/>
            <a:ext cx="15773400" cy="1988345"/>
            <a:chOff x="0" y="0"/>
            <a:chExt cx="21031200" cy="265112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031200" cy="2651126"/>
            </a:xfrm>
            <a:custGeom>
              <a:avLst/>
              <a:gdLst/>
              <a:ahLst/>
              <a:cxnLst/>
              <a:rect l="l" t="t" r="r" b="b"/>
              <a:pathLst>
                <a:path w="21031200" h="2651126">
                  <a:moveTo>
                    <a:pt x="0" y="0"/>
                  </a:moveTo>
                  <a:lnTo>
                    <a:pt x="21031200" y="0"/>
                  </a:lnTo>
                  <a:lnTo>
                    <a:pt x="21031200" y="2651126"/>
                  </a:lnTo>
                  <a:lnTo>
                    <a:pt x="0" y="265112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57150"/>
              <a:ext cx="21031200" cy="2593976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6804"/>
                </a:lnSpc>
              </a:pPr>
              <a:r>
                <a:rPr lang="en-US" sz="7000" b="1" dirty="0">
                  <a:solidFill>
                    <a:srgbClr val="000000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EDA - Day-of-Week Trend</a:t>
              </a: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028700" y="3103068"/>
            <a:ext cx="7791342" cy="43785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78"/>
              </a:lnSpc>
            </a:pPr>
            <a:r>
              <a:rPr lang="en-US" sz="3100" b="1" dirty="0">
                <a:solidFill>
                  <a:srgbClr val="261001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Day-of-Week Trends: </a:t>
            </a:r>
            <a:r>
              <a:rPr lang="en-US" sz="3100" dirty="0">
                <a:solidFill>
                  <a:srgbClr val="261001"/>
                </a:solidFill>
                <a:latin typeface="Calibri (MS)"/>
                <a:ea typeface="Calibri (MS)"/>
                <a:cs typeface="Calibri (MS)"/>
                <a:sym typeface="Calibri (MS)"/>
              </a:rPr>
              <a:t>Sales remain steady across all days, with only minor differences between weekdays and weekends. </a:t>
            </a:r>
          </a:p>
          <a:p>
            <a:pPr marL="669291" lvl="1" indent="-334646" algn="just">
              <a:lnSpc>
                <a:spcPts val="4278"/>
              </a:lnSpc>
              <a:buFont typeface="Arial"/>
              <a:buChar char="•"/>
            </a:pPr>
            <a:r>
              <a:rPr lang="en-US" sz="3100" b="1" dirty="0">
                <a:solidFill>
                  <a:srgbClr val="522F1C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Monday </a:t>
            </a:r>
            <a:r>
              <a:rPr lang="en-US" sz="3100" dirty="0">
                <a:solidFill>
                  <a:srgbClr val="261001"/>
                </a:solidFill>
                <a:latin typeface="Calibri (MS)"/>
                <a:ea typeface="Calibri (MS)"/>
                <a:cs typeface="Calibri (MS)"/>
                <a:sym typeface="Calibri (MS)"/>
              </a:rPr>
              <a:t>and </a:t>
            </a:r>
            <a:r>
              <a:rPr lang="en-US" sz="3100" b="1" dirty="0">
                <a:solidFill>
                  <a:srgbClr val="522F1C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Friday </a:t>
            </a:r>
            <a:r>
              <a:rPr lang="en-US" sz="3100" dirty="0">
                <a:solidFill>
                  <a:srgbClr val="261001"/>
                </a:solidFill>
                <a:latin typeface="Calibri (MS)"/>
                <a:ea typeface="Calibri (MS)"/>
                <a:cs typeface="Calibri (MS)"/>
                <a:sym typeface="Calibri (MS)"/>
              </a:rPr>
              <a:t>show slightly higher revenue.</a:t>
            </a:r>
          </a:p>
          <a:p>
            <a:pPr marL="669291" lvl="1" indent="-334646" algn="just">
              <a:lnSpc>
                <a:spcPts val="4278"/>
              </a:lnSpc>
              <a:buFont typeface="Arial"/>
              <a:buChar char="•"/>
            </a:pPr>
            <a:r>
              <a:rPr lang="en-US" sz="3100" b="1" dirty="0">
                <a:solidFill>
                  <a:srgbClr val="522F1C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Saturday </a:t>
            </a:r>
            <a:r>
              <a:rPr lang="en-US" sz="3100" dirty="0">
                <a:solidFill>
                  <a:srgbClr val="261001"/>
                </a:solidFill>
                <a:latin typeface="Calibri (MS)"/>
                <a:ea typeface="Calibri (MS)"/>
                <a:cs typeface="Calibri (MS)"/>
                <a:sym typeface="Calibri (MS)"/>
              </a:rPr>
              <a:t>is marginally lower, indicating consistent but not weekend-dependent demand.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1F95663-9265-BD0C-1414-9B5ECDCE94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3236105"/>
            <a:ext cx="8801374" cy="495539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A9B7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57300" y="547687"/>
            <a:ext cx="15773400" cy="1988345"/>
            <a:chOff x="0" y="0"/>
            <a:chExt cx="21031200" cy="265112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031200" cy="2651126"/>
            </a:xfrm>
            <a:custGeom>
              <a:avLst/>
              <a:gdLst/>
              <a:ahLst/>
              <a:cxnLst/>
              <a:rect l="l" t="t" r="r" b="b"/>
              <a:pathLst>
                <a:path w="21031200" h="2651126">
                  <a:moveTo>
                    <a:pt x="0" y="0"/>
                  </a:moveTo>
                  <a:lnTo>
                    <a:pt x="21031200" y="0"/>
                  </a:lnTo>
                  <a:lnTo>
                    <a:pt x="21031200" y="2651126"/>
                  </a:lnTo>
                  <a:lnTo>
                    <a:pt x="0" y="265112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57150"/>
              <a:ext cx="21031200" cy="2593976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6804"/>
                </a:lnSpc>
              </a:pPr>
              <a:r>
                <a:rPr lang="en-US" sz="7000" b="1" dirty="0">
                  <a:solidFill>
                    <a:srgbClr val="000000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EDA – Hour-of-Day Trend</a:t>
              </a: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257300" y="3009900"/>
            <a:ext cx="6362700" cy="54814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896"/>
              </a:lnSpc>
            </a:pPr>
            <a:r>
              <a:rPr lang="en-US" sz="3100" b="1" dirty="0">
                <a:solidFill>
                  <a:srgbClr val="261001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Time-of-Day Trends: </a:t>
            </a:r>
          </a:p>
          <a:p>
            <a:pPr marL="609609" lvl="1" indent="-304805" algn="just">
              <a:lnSpc>
                <a:spcPts val="3896"/>
              </a:lnSpc>
              <a:buFont typeface="Arial"/>
              <a:buChar char="•"/>
            </a:pPr>
            <a:r>
              <a:rPr lang="en-US" sz="3100" dirty="0">
                <a:solidFill>
                  <a:srgbClr val="261001"/>
                </a:solidFill>
                <a:latin typeface="Calibri (MS)"/>
                <a:ea typeface="Calibri (MS)"/>
                <a:cs typeface="Calibri (MS)"/>
                <a:sym typeface="Calibri (MS)"/>
              </a:rPr>
              <a:t>Strong </a:t>
            </a:r>
            <a:r>
              <a:rPr lang="en-US" sz="3100" b="1" dirty="0">
                <a:solidFill>
                  <a:srgbClr val="522F1C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morning concentration </a:t>
            </a:r>
            <a:r>
              <a:rPr lang="en-US" sz="3100" dirty="0">
                <a:solidFill>
                  <a:srgbClr val="261001"/>
                </a:solidFill>
                <a:latin typeface="Calibri (MS)"/>
                <a:ea typeface="Calibri (MS)"/>
                <a:cs typeface="Calibri (MS)"/>
                <a:sym typeface="Calibri (MS)"/>
              </a:rPr>
              <a:t>from </a:t>
            </a:r>
            <a:r>
              <a:rPr lang="en-US" sz="3100" b="1" dirty="0">
                <a:solidFill>
                  <a:srgbClr val="522F1C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7 AM – 11 AM</a:t>
            </a:r>
            <a:r>
              <a:rPr lang="en-US" sz="3100" dirty="0">
                <a:solidFill>
                  <a:srgbClr val="261001"/>
                </a:solidFill>
                <a:latin typeface="Calibri (MS)"/>
                <a:ea typeface="Calibri (MS)"/>
                <a:cs typeface="Calibri (MS)"/>
                <a:sym typeface="Calibri (MS)"/>
              </a:rPr>
              <a:t>, contributing </a:t>
            </a:r>
            <a:r>
              <a:rPr lang="en-US" sz="3100" b="1" dirty="0">
                <a:solidFill>
                  <a:srgbClr val="522F1C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over 50 % of total revenue.</a:t>
            </a:r>
          </a:p>
          <a:p>
            <a:pPr marL="609609" lvl="1" indent="-304805" algn="just">
              <a:lnSpc>
                <a:spcPts val="3896"/>
              </a:lnSpc>
              <a:buFont typeface="Arial"/>
              <a:buChar char="•"/>
            </a:pPr>
            <a:r>
              <a:rPr lang="en-US" sz="3100" b="1" dirty="0">
                <a:solidFill>
                  <a:srgbClr val="522F1C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10 AM</a:t>
            </a:r>
            <a:r>
              <a:rPr lang="en-US" sz="3100" dirty="0">
                <a:solidFill>
                  <a:srgbClr val="261001"/>
                </a:solidFill>
                <a:latin typeface="Calibri (MS)"/>
                <a:ea typeface="Calibri (MS)"/>
                <a:cs typeface="Calibri (MS)"/>
                <a:sym typeface="Calibri (MS)"/>
              </a:rPr>
              <a:t> is the single highest-earning hour, followed by </a:t>
            </a:r>
            <a:r>
              <a:rPr lang="en-US" sz="3100" b="1" dirty="0">
                <a:solidFill>
                  <a:srgbClr val="522F1C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8 - 9 AM,</a:t>
            </a:r>
            <a:r>
              <a:rPr lang="en-US" sz="3100" dirty="0">
                <a:solidFill>
                  <a:srgbClr val="261001"/>
                </a:solidFill>
                <a:latin typeface="Calibri (MS)"/>
                <a:ea typeface="Calibri (MS)"/>
                <a:cs typeface="Calibri (MS)"/>
                <a:sym typeface="Calibri (MS)"/>
              </a:rPr>
              <a:t> reflecting commuter coffee demand.</a:t>
            </a:r>
          </a:p>
          <a:p>
            <a:pPr marL="609609" lvl="1" indent="-304805" algn="just">
              <a:lnSpc>
                <a:spcPts val="3896"/>
              </a:lnSpc>
              <a:buFont typeface="Arial"/>
              <a:buChar char="•"/>
            </a:pPr>
            <a:r>
              <a:rPr lang="en-US" sz="3100" dirty="0">
                <a:solidFill>
                  <a:srgbClr val="261001"/>
                </a:solidFill>
                <a:latin typeface="Calibri (MS)"/>
                <a:ea typeface="Calibri (MS)"/>
                <a:cs typeface="Calibri (MS)"/>
                <a:sym typeface="Calibri (MS)"/>
              </a:rPr>
              <a:t>Afternoon sales are steady but moderate, signaling potential for </a:t>
            </a:r>
            <a:r>
              <a:rPr lang="en-US" sz="3100" b="1" dirty="0">
                <a:solidFill>
                  <a:srgbClr val="522F1C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off-peak </a:t>
            </a:r>
            <a:r>
              <a:rPr lang="en-US" sz="3100" dirty="0">
                <a:solidFill>
                  <a:srgbClr val="261001"/>
                </a:solidFill>
                <a:latin typeface="Calibri (MS)"/>
                <a:ea typeface="Calibri (MS)"/>
                <a:cs typeface="Calibri (MS)"/>
                <a:sym typeface="Calibri (MS)"/>
              </a:rPr>
              <a:t>promotions.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2037718-96E1-B238-9AAF-C5959E211B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7200" y="3619501"/>
            <a:ext cx="9946225" cy="43434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A9B7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57300" y="547688"/>
            <a:ext cx="15773400" cy="1988345"/>
            <a:chOff x="0" y="0"/>
            <a:chExt cx="21031200" cy="265112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031200" cy="2651126"/>
            </a:xfrm>
            <a:custGeom>
              <a:avLst/>
              <a:gdLst/>
              <a:ahLst/>
              <a:cxnLst/>
              <a:rect l="l" t="t" r="r" b="b"/>
              <a:pathLst>
                <a:path w="21031200" h="2651126">
                  <a:moveTo>
                    <a:pt x="0" y="0"/>
                  </a:moveTo>
                  <a:lnTo>
                    <a:pt x="21031200" y="0"/>
                  </a:lnTo>
                  <a:lnTo>
                    <a:pt x="21031200" y="2651126"/>
                  </a:lnTo>
                  <a:lnTo>
                    <a:pt x="0" y="265112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76200"/>
              <a:ext cx="21031200" cy="2574926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7559"/>
                </a:lnSpc>
              </a:pPr>
              <a:r>
                <a:rPr lang="en-US" sz="6999" b="1" dirty="0">
                  <a:solidFill>
                    <a:srgbClr val="000000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EDA - Store Performance by Location</a:t>
              </a:r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303020" y="2689710"/>
            <a:ext cx="15681960" cy="57992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 algn="just">
              <a:lnSpc>
                <a:spcPts val="4691"/>
              </a:lnSpc>
              <a:buFont typeface="Arial"/>
              <a:buChar char="•"/>
            </a:pPr>
            <a:r>
              <a:rPr lang="en-US" sz="3399" b="1">
                <a:solidFill>
                  <a:srgbClr val="261001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Balanced Revenue Split:</a:t>
            </a:r>
            <a:r>
              <a:rPr lang="en-US" sz="3399">
                <a:solidFill>
                  <a:srgbClr val="261001"/>
                </a:solidFill>
                <a:latin typeface="Calibri (MS)"/>
                <a:ea typeface="Calibri (MS)"/>
                <a:cs typeface="Calibri (MS)"/>
                <a:sym typeface="Calibri (MS)"/>
              </a:rPr>
              <a:t> All three stores contribute almost equally to total revenue (~33% each of </a:t>
            </a:r>
            <a:r>
              <a:rPr lang="en-US" sz="3399" b="1">
                <a:solidFill>
                  <a:srgbClr val="522F1C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$698.8K</a:t>
            </a:r>
            <a:r>
              <a:rPr lang="en-US" sz="3399">
                <a:solidFill>
                  <a:srgbClr val="261001"/>
                </a:solidFill>
                <a:latin typeface="Calibri (MS)"/>
                <a:ea typeface="Calibri (MS)"/>
                <a:cs typeface="Calibri (MS)"/>
                <a:sym typeface="Calibri (MS)"/>
              </a:rPr>
              <a:t>).</a:t>
            </a:r>
          </a:p>
          <a:p>
            <a:pPr algn="just">
              <a:lnSpc>
                <a:spcPts val="2070"/>
              </a:lnSpc>
            </a:pPr>
            <a:endParaRPr lang="en-US" sz="3399">
              <a:solidFill>
                <a:srgbClr val="261001"/>
              </a:solidFill>
              <a:latin typeface="Calibri (MS)"/>
              <a:ea typeface="Calibri (MS)"/>
              <a:cs typeface="Calibri (MS)"/>
              <a:sym typeface="Calibri (MS)"/>
            </a:endParaRPr>
          </a:p>
          <a:p>
            <a:pPr marL="734059" lvl="1" indent="-367030" algn="just">
              <a:lnSpc>
                <a:spcPts val="4691"/>
              </a:lnSpc>
              <a:buFont typeface="Arial"/>
              <a:buChar char="•"/>
            </a:pPr>
            <a:r>
              <a:rPr lang="en-US" sz="3399" b="1">
                <a:solidFill>
                  <a:srgbClr val="261001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Top Performer:</a:t>
            </a:r>
            <a:r>
              <a:rPr lang="en-US" sz="3399">
                <a:solidFill>
                  <a:srgbClr val="261001"/>
                </a:solidFill>
                <a:latin typeface="Calibri (MS)"/>
                <a:ea typeface="Calibri (MS)"/>
                <a:cs typeface="Calibri (MS)"/>
                <a:sym typeface="Calibri (MS)"/>
              </a:rPr>
              <a:t> </a:t>
            </a:r>
            <a:r>
              <a:rPr lang="en-US" sz="3399" b="1">
                <a:solidFill>
                  <a:srgbClr val="522F1C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Hell’s Kitchen</a:t>
            </a:r>
            <a:r>
              <a:rPr lang="en-US" sz="3399">
                <a:solidFill>
                  <a:srgbClr val="261001"/>
                </a:solidFill>
                <a:latin typeface="Calibri (MS)"/>
                <a:ea typeface="Calibri (MS)"/>
                <a:cs typeface="Calibri (MS)"/>
                <a:sym typeface="Calibri (MS)"/>
              </a:rPr>
              <a:t> leads slightly at </a:t>
            </a:r>
            <a:r>
              <a:rPr lang="en-US" sz="3399" b="1">
                <a:solidFill>
                  <a:srgbClr val="522F1C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≈ $236.5K</a:t>
            </a:r>
            <a:r>
              <a:rPr lang="en-US" sz="3399">
                <a:solidFill>
                  <a:srgbClr val="261001"/>
                </a:solidFill>
                <a:latin typeface="Calibri (MS)"/>
                <a:ea typeface="Calibri (MS)"/>
                <a:cs typeface="Calibri (MS)"/>
                <a:sym typeface="Calibri (MS)"/>
              </a:rPr>
              <a:t>, followed by </a:t>
            </a:r>
            <a:r>
              <a:rPr lang="en-US" sz="3399" b="1">
                <a:solidFill>
                  <a:srgbClr val="522F1C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Astoria (~ $232.2K) </a:t>
            </a:r>
            <a:r>
              <a:rPr lang="en-US" sz="3399">
                <a:solidFill>
                  <a:srgbClr val="261001"/>
                </a:solidFill>
                <a:latin typeface="Calibri (MS)"/>
                <a:ea typeface="Calibri (MS)"/>
                <a:cs typeface="Calibri (MS)"/>
                <a:sym typeface="Calibri (MS)"/>
              </a:rPr>
              <a:t>and </a:t>
            </a:r>
            <a:r>
              <a:rPr lang="en-US" sz="3399" b="1">
                <a:solidFill>
                  <a:srgbClr val="522F1C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Lower Manhattan (~ $230.1K)</a:t>
            </a:r>
            <a:r>
              <a:rPr lang="en-US" sz="3399">
                <a:solidFill>
                  <a:srgbClr val="261001"/>
                </a:solidFill>
                <a:latin typeface="Calibri (MS)"/>
                <a:ea typeface="Calibri (MS)"/>
                <a:cs typeface="Calibri (MS)"/>
                <a:sym typeface="Calibri (MS)"/>
              </a:rPr>
              <a:t>.</a:t>
            </a:r>
          </a:p>
          <a:p>
            <a:pPr algn="just">
              <a:lnSpc>
                <a:spcPts val="2070"/>
              </a:lnSpc>
            </a:pPr>
            <a:endParaRPr lang="en-US" sz="3399">
              <a:solidFill>
                <a:srgbClr val="261001"/>
              </a:solidFill>
              <a:latin typeface="Calibri (MS)"/>
              <a:ea typeface="Calibri (MS)"/>
              <a:cs typeface="Calibri (MS)"/>
              <a:sym typeface="Calibri (MS)"/>
            </a:endParaRPr>
          </a:p>
          <a:p>
            <a:pPr marL="734059" lvl="1" indent="-367030" algn="just">
              <a:lnSpc>
                <a:spcPts val="4691"/>
              </a:lnSpc>
              <a:buFont typeface="Arial"/>
              <a:buChar char="•"/>
            </a:pPr>
            <a:r>
              <a:rPr lang="en-US" sz="3399" b="1">
                <a:solidFill>
                  <a:srgbClr val="261001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Customer Reach:</a:t>
            </a:r>
            <a:r>
              <a:rPr lang="en-US" sz="3399">
                <a:solidFill>
                  <a:srgbClr val="261001"/>
                </a:solidFill>
                <a:latin typeface="Calibri (MS)"/>
                <a:ea typeface="Calibri (MS)"/>
                <a:cs typeface="Calibri (MS)"/>
                <a:sym typeface="Calibri (MS)"/>
              </a:rPr>
              <a:t> Comparable transaction volumes across all stores indicate consistent demand and similar customer bases.</a:t>
            </a:r>
          </a:p>
          <a:p>
            <a:pPr algn="just">
              <a:lnSpc>
                <a:spcPts val="2070"/>
              </a:lnSpc>
            </a:pPr>
            <a:endParaRPr lang="en-US" sz="3399">
              <a:solidFill>
                <a:srgbClr val="261001"/>
              </a:solidFill>
              <a:latin typeface="Calibri (MS)"/>
              <a:ea typeface="Calibri (MS)"/>
              <a:cs typeface="Calibri (MS)"/>
              <a:sym typeface="Calibri (MS)"/>
            </a:endParaRPr>
          </a:p>
          <a:p>
            <a:pPr algn="just">
              <a:lnSpc>
                <a:spcPts val="2070"/>
              </a:lnSpc>
            </a:pPr>
            <a:endParaRPr lang="en-US" sz="3399">
              <a:solidFill>
                <a:srgbClr val="261001"/>
              </a:solidFill>
              <a:latin typeface="Calibri (MS)"/>
              <a:ea typeface="Calibri (MS)"/>
              <a:cs typeface="Calibri (MS)"/>
              <a:sym typeface="Calibri (MS)"/>
            </a:endParaRPr>
          </a:p>
          <a:p>
            <a:pPr algn="just">
              <a:lnSpc>
                <a:spcPts val="4691"/>
              </a:lnSpc>
            </a:pPr>
            <a:r>
              <a:rPr lang="en-US" sz="3399" b="1">
                <a:solidFill>
                  <a:srgbClr val="261001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Key Takeaway:</a:t>
            </a:r>
            <a:r>
              <a:rPr lang="en-US" sz="3399">
                <a:solidFill>
                  <a:srgbClr val="261001"/>
                </a:solidFill>
                <a:latin typeface="Calibri (MS)"/>
                <a:ea typeface="Calibri (MS)"/>
                <a:cs typeface="Calibri (MS)"/>
                <a:sym typeface="Calibri (MS)"/>
              </a:rPr>
              <a:t> Store performance is </a:t>
            </a:r>
            <a:r>
              <a:rPr lang="en-US" sz="3399" b="1">
                <a:solidFill>
                  <a:srgbClr val="522F1C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balanced</a:t>
            </a:r>
            <a:r>
              <a:rPr lang="en-US" sz="3399">
                <a:solidFill>
                  <a:srgbClr val="261001"/>
                </a:solidFill>
                <a:latin typeface="Calibri (MS)"/>
                <a:ea typeface="Calibri (MS)"/>
                <a:cs typeface="Calibri (MS)"/>
                <a:sym typeface="Calibri (MS)"/>
              </a:rPr>
              <a:t>, suggesting that </a:t>
            </a:r>
            <a:r>
              <a:rPr lang="en-US" sz="3399" b="1">
                <a:solidFill>
                  <a:srgbClr val="522F1C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location is not a major differentiator</a:t>
            </a:r>
            <a:r>
              <a:rPr lang="en-US" sz="3399">
                <a:solidFill>
                  <a:srgbClr val="261001"/>
                </a:solidFill>
                <a:latin typeface="Calibri (MS)"/>
                <a:ea typeface="Calibri (MS)"/>
                <a:cs typeface="Calibri (MS)"/>
                <a:sym typeface="Calibri (MS)"/>
              </a:rPr>
              <a:t> - operations and customer traffic remain strong across all regions.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A9B7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57300" y="547688"/>
            <a:ext cx="15773400" cy="1988345"/>
            <a:chOff x="0" y="0"/>
            <a:chExt cx="21031200" cy="265112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031200" cy="2651126"/>
            </a:xfrm>
            <a:custGeom>
              <a:avLst/>
              <a:gdLst/>
              <a:ahLst/>
              <a:cxnLst/>
              <a:rect l="l" t="t" r="r" b="b"/>
              <a:pathLst>
                <a:path w="21031200" h="2651126">
                  <a:moveTo>
                    <a:pt x="0" y="0"/>
                  </a:moveTo>
                  <a:lnTo>
                    <a:pt x="21031200" y="0"/>
                  </a:lnTo>
                  <a:lnTo>
                    <a:pt x="21031200" y="2651126"/>
                  </a:lnTo>
                  <a:lnTo>
                    <a:pt x="0" y="265112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76200"/>
              <a:ext cx="21031200" cy="2574926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7559"/>
                </a:lnSpc>
              </a:pPr>
              <a:r>
                <a:rPr lang="en-US" sz="6999" b="1" dirty="0">
                  <a:solidFill>
                    <a:srgbClr val="000000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EDA - Store Performance by Location</a:t>
              </a: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B9B56DF7-7606-3F7A-F7F6-72CF13C017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947" y="3314700"/>
            <a:ext cx="15487853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A9B7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57300" y="547688"/>
            <a:ext cx="15773400" cy="1988345"/>
            <a:chOff x="0" y="0"/>
            <a:chExt cx="21031200" cy="265112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031200" cy="2651126"/>
            </a:xfrm>
            <a:custGeom>
              <a:avLst/>
              <a:gdLst/>
              <a:ahLst/>
              <a:cxnLst/>
              <a:rect l="l" t="t" r="r" b="b"/>
              <a:pathLst>
                <a:path w="21031200" h="2651126">
                  <a:moveTo>
                    <a:pt x="0" y="0"/>
                  </a:moveTo>
                  <a:lnTo>
                    <a:pt x="21031200" y="0"/>
                  </a:lnTo>
                  <a:lnTo>
                    <a:pt x="21031200" y="2651126"/>
                  </a:lnTo>
                  <a:lnTo>
                    <a:pt x="0" y="265112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76200"/>
              <a:ext cx="21031200" cy="2574926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7559"/>
                </a:lnSpc>
              </a:pPr>
              <a:r>
                <a:rPr lang="en-US" sz="6999" b="1" dirty="0">
                  <a:solidFill>
                    <a:srgbClr val="000000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EDA - Product Category Performance</a:t>
              </a:r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303020" y="2689710"/>
            <a:ext cx="15681960" cy="57992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 algn="just">
              <a:lnSpc>
                <a:spcPts val="4691"/>
              </a:lnSpc>
              <a:buFont typeface="Arial"/>
              <a:buChar char="•"/>
            </a:pPr>
            <a:r>
              <a:rPr lang="en-US" sz="3399" b="1" dirty="0">
                <a:solidFill>
                  <a:srgbClr val="261001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Core Revenue Drivers: </a:t>
            </a:r>
            <a:r>
              <a:rPr lang="en-US" sz="3399" b="1" dirty="0">
                <a:solidFill>
                  <a:srgbClr val="522F1C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Coffee ($269.9K, ~38.6%)</a:t>
            </a:r>
            <a:r>
              <a:rPr lang="en-US" sz="3399" dirty="0">
                <a:solidFill>
                  <a:srgbClr val="261001"/>
                </a:solidFill>
                <a:latin typeface="Calibri (MS)"/>
                <a:ea typeface="Calibri (MS)"/>
                <a:cs typeface="Calibri (MS)"/>
                <a:sym typeface="Calibri (MS)"/>
              </a:rPr>
              <a:t> and </a:t>
            </a:r>
            <a:r>
              <a:rPr lang="en-US" sz="3399" b="1" dirty="0">
                <a:solidFill>
                  <a:srgbClr val="522F1C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Tea ($196.4K, ~28.1%)</a:t>
            </a:r>
            <a:r>
              <a:rPr lang="en-US" sz="3399" dirty="0">
                <a:solidFill>
                  <a:srgbClr val="261001"/>
                </a:solidFill>
                <a:latin typeface="Calibri (MS)"/>
                <a:ea typeface="Calibri (MS)"/>
                <a:cs typeface="Calibri (MS)"/>
                <a:sym typeface="Calibri (MS)"/>
              </a:rPr>
              <a:t> are the main revenue pillars, together contributing nearly </a:t>
            </a:r>
            <a:r>
              <a:rPr lang="en-US" sz="3399" b="1" dirty="0">
                <a:solidFill>
                  <a:srgbClr val="522F1C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67%</a:t>
            </a:r>
            <a:r>
              <a:rPr lang="en-US" sz="3399" dirty="0">
                <a:solidFill>
                  <a:srgbClr val="261001"/>
                </a:solidFill>
                <a:latin typeface="Calibri (MS)"/>
                <a:ea typeface="Calibri (MS)"/>
                <a:cs typeface="Calibri (MS)"/>
                <a:sym typeface="Calibri (MS)"/>
              </a:rPr>
              <a:t> </a:t>
            </a:r>
            <a:r>
              <a:rPr lang="en-US" sz="3399" b="1" dirty="0">
                <a:solidFill>
                  <a:srgbClr val="522F1C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of total sales.</a:t>
            </a:r>
          </a:p>
          <a:p>
            <a:pPr algn="just">
              <a:lnSpc>
                <a:spcPts val="2070"/>
              </a:lnSpc>
            </a:pPr>
            <a:endParaRPr lang="en-US" sz="3399" b="1" dirty="0">
              <a:solidFill>
                <a:srgbClr val="522F1C"/>
              </a:solidFill>
              <a:latin typeface="Calibri (MS) Bold"/>
              <a:ea typeface="Calibri (MS) Bold"/>
              <a:cs typeface="Calibri (MS) Bold"/>
              <a:sym typeface="Calibri (MS) Bold"/>
            </a:endParaRPr>
          </a:p>
          <a:p>
            <a:pPr marL="734059" lvl="1" indent="-367030" algn="just">
              <a:lnSpc>
                <a:spcPts val="4691"/>
              </a:lnSpc>
              <a:buFont typeface="Arial"/>
              <a:buChar char="•"/>
            </a:pPr>
            <a:r>
              <a:rPr lang="en-US" sz="3399" b="1" dirty="0">
                <a:solidFill>
                  <a:srgbClr val="261001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Supporting Categories: </a:t>
            </a:r>
            <a:r>
              <a:rPr lang="en-US" sz="3399" b="1" dirty="0">
                <a:solidFill>
                  <a:srgbClr val="522F1C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Bakery ($82.3K, ~11.8%)</a:t>
            </a:r>
            <a:r>
              <a:rPr lang="en-US" sz="3399" b="1" dirty="0">
                <a:solidFill>
                  <a:srgbClr val="261001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 </a:t>
            </a:r>
            <a:r>
              <a:rPr lang="en-US" sz="3399" dirty="0">
                <a:solidFill>
                  <a:srgbClr val="261001"/>
                </a:solidFill>
                <a:latin typeface="Calibri (MS)"/>
                <a:ea typeface="Calibri (MS)"/>
                <a:cs typeface="Calibri (MS)"/>
                <a:sym typeface="Calibri (MS)"/>
              </a:rPr>
              <a:t>and</a:t>
            </a:r>
            <a:r>
              <a:rPr lang="en-US" sz="3399" b="1" dirty="0">
                <a:solidFill>
                  <a:srgbClr val="261001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 </a:t>
            </a:r>
            <a:r>
              <a:rPr lang="en-US" sz="3399" b="1" dirty="0">
                <a:solidFill>
                  <a:srgbClr val="522F1C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Drinking Chocolate ($72.4K, ~10.4%)</a:t>
            </a:r>
            <a:r>
              <a:rPr lang="en-US" sz="3399" b="1" dirty="0">
                <a:solidFill>
                  <a:srgbClr val="261001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 </a:t>
            </a:r>
            <a:r>
              <a:rPr lang="en-US" sz="3399" dirty="0">
                <a:solidFill>
                  <a:srgbClr val="261001"/>
                </a:solidFill>
                <a:latin typeface="Calibri (MS)"/>
                <a:ea typeface="Calibri (MS)"/>
                <a:cs typeface="Calibri (MS)"/>
                <a:sym typeface="Calibri (MS)"/>
              </a:rPr>
              <a:t>add meaningful cross-sell opportunities and drive combo purchases.</a:t>
            </a:r>
          </a:p>
          <a:p>
            <a:pPr algn="just">
              <a:lnSpc>
                <a:spcPts val="2070"/>
              </a:lnSpc>
            </a:pPr>
            <a:endParaRPr lang="en-US" sz="3399" dirty="0">
              <a:solidFill>
                <a:srgbClr val="261001"/>
              </a:solidFill>
              <a:latin typeface="Calibri (MS)"/>
              <a:ea typeface="Calibri (MS)"/>
              <a:cs typeface="Calibri (MS)"/>
              <a:sym typeface="Calibri (MS)"/>
            </a:endParaRPr>
          </a:p>
          <a:p>
            <a:pPr marL="734059" lvl="1" indent="-367030" algn="just">
              <a:lnSpc>
                <a:spcPts val="4691"/>
              </a:lnSpc>
              <a:buFont typeface="Arial"/>
              <a:buChar char="•"/>
            </a:pPr>
            <a:r>
              <a:rPr lang="en-US" sz="3399" b="1" dirty="0">
                <a:solidFill>
                  <a:srgbClr val="261001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Niche Offerings: </a:t>
            </a:r>
            <a:r>
              <a:rPr lang="en-US" sz="3399" b="1" dirty="0">
                <a:solidFill>
                  <a:srgbClr val="522F1C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Coffee Beans (~5.7%)</a:t>
            </a:r>
            <a:r>
              <a:rPr lang="en-US" sz="3399" b="1" dirty="0">
                <a:solidFill>
                  <a:srgbClr val="261001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 </a:t>
            </a:r>
            <a:r>
              <a:rPr lang="en-US" sz="3399" dirty="0">
                <a:solidFill>
                  <a:srgbClr val="261001"/>
                </a:solidFill>
                <a:latin typeface="Calibri (MS)"/>
                <a:ea typeface="Calibri (MS)"/>
                <a:cs typeface="Calibri (MS)"/>
                <a:sym typeface="Calibri (MS)"/>
              </a:rPr>
              <a:t>and smaller packaged goods contribute less overall but may carry</a:t>
            </a:r>
            <a:r>
              <a:rPr lang="en-US" sz="3399" b="1" dirty="0">
                <a:solidFill>
                  <a:srgbClr val="261001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 </a:t>
            </a:r>
            <a:r>
              <a:rPr lang="en-US" sz="3399" b="1" dirty="0">
                <a:solidFill>
                  <a:srgbClr val="522F1C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higher profit margins</a:t>
            </a:r>
            <a:r>
              <a:rPr lang="en-US" sz="3399" b="1" dirty="0">
                <a:solidFill>
                  <a:srgbClr val="261001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 </a:t>
            </a:r>
            <a:r>
              <a:rPr lang="en-US" sz="3399" dirty="0">
                <a:solidFill>
                  <a:srgbClr val="261001"/>
                </a:solidFill>
                <a:latin typeface="Calibri (MS)"/>
                <a:ea typeface="Calibri (MS)"/>
                <a:cs typeface="Calibri (MS)"/>
                <a:sym typeface="Calibri (MS)"/>
              </a:rPr>
              <a:t>and brand value.</a:t>
            </a:r>
          </a:p>
          <a:p>
            <a:pPr algn="just">
              <a:lnSpc>
                <a:spcPts val="2070"/>
              </a:lnSpc>
            </a:pPr>
            <a:endParaRPr lang="en-US" sz="3399" dirty="0">
              <a:solidFill>
                <a:srgbClr val="261001"/>
              </a:solidFill>
              <a:latin typeface="Calibri (MS)"/>
              <a:ea typeface="Calibri (MS)"/>
              <a:cs typeface="Calibri (MS)"/>
              <a:sym typeface="Calibri (MS)"/>
            </a:endParaRPr>
          </a:p>
          <a:p>
            <a:pPr algn="just">
              <a:lnSpc>
                <a:spcPts val="2070"/>
              </a:lnSpc>
            </a:pPr>
            <a:endParaRPr lang="en-US" sz="3399" dirty="0">
              <a:solidFill>
                <a:srgbClr val="261001"/>
              </a:solidFill>
              <a:latin typeface="Calibri (MS)"/>
              <a:ea typeface="Calibri (MS)"/>
              <a:cs typeface="Calibri (MS)"/>
              <a:sym typeface="Calibri (MS)"/>
            </a:endParaRPr>
          </a:p>
          <a:p>
            <a:pPr algn="just">
              <a:lnSpc>
                <a:spcPts val="4691"/>
              </a:lnSpc>
            </a:pPr>
            <a:r>
              <a:rPr lang="en-US" sz="3399" b="1" dirty="0">
                <a:solidFill>
                  <a:srgbClr val="261001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Key Takeaway: </a:t>
            </a:r>
            <a:r>
              <a:rPr lang="en-US" sz="3399" dirty="0">
                <a:solidFill>
                  <a:srgbClr val="261001"/>
                </a:solidFill>
                <a:latin typeface="Calibri (MS)"/>
                <a:ea typeface="Calibri (MS)"/>
                <a:cs typeface="Calibri (MS)"/>
                <a:sym typeface="Calibri (MS)"/>
              </a:rPr>
              <a:t>The shop’s success relies heavily on </a:t>
            </a:r>
            <a:r>
              <a:rPr lang="en-US" sz="3399" b="1" dirty="0">
                <a:solidFill>
                  <a:srgbClr val="522F1C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beverage sales,</a:t>
            </a:r>
            <a:r>
              <a:rPr lang="en-US" sz="3399" dirty="0">
                <a:solidFill>
                  <a:srgbClr val="261001"/>
                </a:solidFill>
                <a:latin typeface="Calibri (MS)"/>
                <a:ea typeface="Calibri (MS)"/>
                <a:cs typeface="Calibri (MS)"/>
                <a:sym typeface="Calibri (MS)"/>
              </a:rPr>
              <a:t> while complementary food and specialty items support </a:t>
            </a:r>
            <a:r>
              <a:rPr lang="en-US" sz="3399" b="1" dirty="0">
                <a:solidFill>
                  <a:srgbClr val="522F1C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upselling and diversification.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A9B7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57300" y="547688"/>
            <a:ext cx="15773400" cy="1988345"/>
            <a:chOff x="0" y="0"/>
            <a:chExt cx="21031200" cy="265112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031200" cy="2651126"/>
            </a:xfrm>
            <a:custGeom>
              <a:avLst/>
              <a:gdLst/>
              <a:ahLst/>
              <a:cxnLst/>
              <a:rect l="l" t="t" r="r" b="b"/>
              <a:pathLst>
                <a:path w="21031200" h="2651126">
                  <a:moveTo>
                    <a:pt x="0" y="0"/>
                  </a:moveTo>
                  <a:lnTo>
                    <a:pt x="21031200" y="0"/>
                  </a:lnTo>
                  <a:lnTo>
                    <a:pt x="21031200" y="2651126"/>
                  </a:lnTo>
                  <a:lnTo>
                    <a:pt x="0" y="265112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76200"/>
              <a:ext cx="21031200" cy="2574926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7559"/>
                </a:lnSpc>
              </a:pPr>
              <a:r>
                <a:rPr lang="en-US" sz="6999" b="1" dirty="0">
                  <a:solidFill>
                    <a:srgbClr val="000000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EDA - Product Category Performance</a:t>
              </a: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29ED411C-539F-F845-C4AE-3394E93969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762" y="3238849"/>
            <a:ext cx="8557441" cy="523734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537CA09-DC27-758C-8561-B67CA864FE8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512"/>
          <a:stretch>
            <a:fillRect/>
          </a:stretch>
        </p:blipFill>
        <p:spPr>
          <a:xfrm>
            <a:off x="9315883" y="3238849"/>
            <a:ext cx="8525355" cy="5237341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A9B7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57300" y="547688"/>
            <a:ext cx="15773400" cy="1988345"/>
            <a:chOff x="0" y="0"/>
            <a:chExt cx="21031200" cy="265112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031200" cy="2651126"/>
            </a:xfrm>
            <a:custGeom>
              <a:avLst/>
              <a:gdLst/>
              <a:ahLst/>
              <a:cxnLst/>
              <a:rect l="l" t="t" r="r" b="b"/>
              <a:pathLst>
                <a:path w="21031200" h="2651126">
                  <a:moveTo>
                    <a:pt x="0" y="0"/>
                  </a:moveTo>
                  <a:lnTo>
                    <a:pt x="21031200" y="0"/>
                  </a:lnTo>
                  <a:lnTo>
                    <a:pt x="21031200" y="2651126"/>
                  </a:lnTo>
                  <a:lnTo>
                    <a:pt x="0" y="265112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76200"/>
              <a:ext cx="21031200" cy="2574926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7235"/>
                </a:lnSpc>
              </a:pPr>
              <a:r>
                <a:rPr lang="en-US" sz="6699" b="1" dirty="0">
                  <a:solidFill>
                    <a:srgbClr val="000000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Summary of Key Insights - Time &amp; Traffic</a:t>
              </a:r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280160" y="2402682"/>
            <a:ext cx="15727680" cy="6731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81" lvl="1" indent="-345440" algn="just">
              <a:lnSpc>
                <a:spcPts val="4640"/>
              </a:lnSpc>
              <a:buFont typeface="Arial"/>
              <a:buChar char="•"/>
            </a:pPr>
            <a:r>
              <a:rPr lang="en-US" sz="3200" dirty="0">
                <a:solidFill>
                  <a:srgbClr val="261001"/>
                </a:solidFill>
                <a:latin typeface="Calibri (MS)"/>
                <a:ea typeface="Calibri (MS)"/>
                <a:cs typeface="Calibri (MS)"/>
                <a:sym typeface="Calibri (MS)"/>
              </a:rPr>
              <a:t>Revenue </a:t>
            </a:r>
            <a:r>
              <a:rPr lang="en-US" sz="3200" b="1" dirty="0">
                <a:solidFill>
                  <a:srgbClr val="522F1C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doubled</a:t>
            </a:r>
            <a:r>
              <a:rPr lang="en-US" sz="3200" dirty="0">
                <a:solidFill>
                  <a:srgbClr val="261001"/>
                </a:solidFill>
                <a:latin typeface="Calibri (MS)"/>
                <a:ea typeface="Calibri (MS)"/>
                <a:cs typeface="Calibri (MS)"/>
                <a:sym typeface="Calibri (MS)"/>
              </a:rPr>
              <a:t> from </a:t>
            </a:r>
            <a:r>
              <a:rPr lang="en-US" sz="3200" b="1" dirty="0">
                <a:solidFill>
                  <a:srgbClr val="522F1C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$81.7 K in January</a:t>
            </a:r>
            <a:r>
              <a:rPr lang="en-US" sz="3200" dirty="0">
                <a:solidFill>
                  <a:srgbClr val="261001"/>
                </a:solidFill>
                <a:latin typeface="Calibri (MS)"/>
                <a:ea typeface="Calibri (MS)"/>
                <a:cs typeface="Calibri (MS)"/>
                <a:sym typeface="Calibri (MS)"/>
              </a:rPr>
              <a:t> to </a:t>
            </a:r>
            <a:r>
              <a:rPr lang="en-US" sz="3200" b="1" dirty="0">
                <a:solidFill>
                  <a:srgbClr val="522F1C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$166.5 K in June</a:t>
            </a:r>
            <a:r>
              <a:rPr lang="en-US" sz="3200" dirty="0">
                <a:solidFill>
                  <a:srgbClr val="261001"/>
                </a:solidFill>
                <a:latin typeface="Calibri (MS)"/>
                <a:ea typeface="Calibri (MS)"/>
                <a:cs typeface="Calibri (MS)"/>
                <a:sym typeface="Calibri (MS)"/>
              </a:rPr>
              <a:t>, showing strong upward growth.</a:t>
            </a:r>
          </a:p>
          <a:p>
            <a:pPr marL="690881" lvl="1" indent="-345440" algn="just">
              <a:lnSpc>
                <a:spcPts val="4640"/>
              </a:lnSpc>
              <a:buFont typeface="Arial"/>
              <a:buChar char="•"/>
            </a:pPr>
            <a:r>
              <a:rPr lang="en-US" sz="3200" dirty="0">
                <a:solidFill>
                  <a:srgbClr val="261001"/>
                </a:solidFill>
                <a:latin typeface="Calibri (MS)"/>
                <a:ea typeface="Calibri (MS)"/>
                <a:cs typeface="Calibri (MS)"/>
                <a:sym typeface="Calibri (MS)"/>
              </a:rPr>
              <a:t>Transaction volume increased proportionally, confirming genuine customer expansion rather than price effects.</a:t>
            </a:r>
          </a:p>
          <a:p>
            <a:pPr marL="690881" lvl="1" indent="-345440" algn="just">
              <a:lnSpc>
                <a:spcPts val="4640"/>
              </a:lnSpc>
              <a:buFont typeface="Arial"/>
              <a:buChar char="•"/>
            </a:pPr>
            <a:r>
              <a:rPr lang="en-US" sz="3200" b="1" dirty="0">
                <a:solidFill>
                  <a:srgbClr val="522F1C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May and June </a:t>
            </a:r>
            <a:r>
              <a:rPr lang="en-US" sz="3200" dirty="0">
                <a:solidFill>
                  <a:srgbClr val="261001"/>
                </a:solidFill>
                <a:latin typeface="Calibri (MS)"/>
                <a:ea typeface="Calibri (MS)"/>
                <a:cs typeface="Calibri (MS)"/>
                <a:sym typeface="Calibri (MS)"/>
              </a:rPr>
              <a:t>marked the highest-performing months, indicating seasonal momentum.</a:t>
            </a:r>
          </a:p>
          <a:p>
            <a:pPr marL="690881" lvl="1" indent="-345440" algn="just">
              <a:lnSpc>
                <a:spcPts val="4640"/>
              </a:lnSpc>
              <a:buFont typeface="Arial"/>
              <a:buChar char="•"/>
            </a:pPr>
            <a:r>
              <a:rPr lang="en-US" sz="3200" dirty="0">
                <a:solidFill>
                  <a:srgbClr val="261001"/>
                </a:solidFill>
                <a:latin typeface="Calibri (MS)"/>
                <a:ea typeface="Calibri (MS)"/>
                <a:cs typeface="Calibri (MS)"/>
                <a:sym typeface="Calibri (MS)"/>
              </a:rPr>
              <a:t>Sales remained consistent across all weekdays, with no major weekday-weekend variation.</a:t>
            </a:r>
          </a:p>
          <a:p>
            <a:pPr marL="690881" lvl="1" indent="-345440" algn="just">
              <a:lnSpc>
                <a:spcPts val="4640"/>
              </a:lnSpc>
              <a:buFont typeface="Arial"/>
              <a:buChar char="•"/>
            </a:pPr>
            <a:r>
              <a:rPr lang="en-US" sz="3200" dirty="0">
                <a:solidFill>
                  <a:srgbClr val="261001"/>
                </a:solidFill>
                <a:latin typeface="Calibri (MS)"/>
                <a:ea typeface="Calibri (MS)"/>
                <a:cs typeface="Calibri (MS)"/>
                <a:sym typeface="Calibri (MS)"/>
              </a:rPr>
              <a:t>More than </a:t>
            </a:r>
            <a:r>
              <a:rPr lang="en-US" sz="3200" b="1" dirty="0">
                <a:solidFill>
                  <a:srgbClr val="522F1C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50 % of total revenue</a:t>
            </a:r>
            <a:r>
              <a:rPr lang="en-US" sz="3200" dirty="0">
                <a:solidFill>
                  <a:srgbClr val="261001"/>
                </a:solidFill>
                <a:latin typeface="Calibri (MS)"/>
                <a:ea typeface="Calibri (MS)"/>
                <a:cs typeface="Calibri (MS)"/>
                <a:sym typeface="Calibri (MS)"/>
              </a:rPr>
              <a:t> occurred between </a:t>
            </a:r>
            <a:r>
              <a:rPr lang="en-US" sz="3200" b="1" dirty="0">
                <a:solidFill>
                  <a:srgbClr val="522F1C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7 AM and 11 AM</a:t>
            </a:r>
            <a:r>
              <a:rPr lang="en-US" sz="3200" dirty="0">
                <a:solidFill>
                  <a:srgbClr val="261001"/>
                </a:solidFill>
                <a:latin typeface="Calibri (MS)"/>
                <a:ea typeface="Calibri (MS)"/>
                <a:cs typeface="Calibri (MS)"/>
                <a:sym typeface="Calibri (MS)"/>
              </a:rPr>
              <a:t>, highlighting the dominance of morning demand.</a:t>
            </a:r>
          </a:p>
          <a:p>
            <a:pPr marL="690881" lvl="1" indent="-345440" algn="just">
              <a:lnSpc>
                <a:spcPts val="4640"/>
              </a:lnSpc>
              <a:buFont typeface="Arial"/>
              <a:buChar char="•"/>
            </a:pPr>
            <a:r>
              <a:rPr lang="en-US" sz="3200" b="1" dirty="0">
                <a:solidFill>
                  <a:srgbClr val="522F1C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10 AM</a:t>
            </a:r>
            <a:r>
              <a:rPr lang="en-US" sz="3200" dirty="0">
                <a:solidFill>
                  <a:srgbClr val="261001"/>
                </a:solidFill>
                <a:latin typeface="Calibri (MS)"/>
                <a:ea typeface="Calibri (MS)"/>
                <a:cs typeface="Calibri (MS)"/>
                <a:sym typeface="Calibri (MS)"/>
              </a:rPr>
              <a:t> was the peak hour for both transactions and revenue.</a:t>
            </a:r>
          </a:p>
          <a:p>
            <a:pPr algn="just">
              <a:lnSpc>
                <a:spcPts val="2175"/>
              </a:lnSpc>
            </a:pPr>
            <a:endParaRPr lang="en-US" sz="3200" dirty="0">
              <a:solidFill>
                <a:srgbClr val="261001"/>
              </a:solidFill>
              <a:latin typeface="Calibri (MS)"/>
              <a:ea typeface="Calibri (MS)"/>
              <a:cs typeface="Calibri (MS)"/>
              <a:sym typeface="Calibri (MS)"/>
            </a:endParaRPr>
          </a:p>
          <a:p>
            <a:pPr algn="just">
              <a:lnSpc>
                <a:spcPts val="4640"/>
              </a:lnSpc>
            </a:pPr>
            <a:r>
              <a:rPr lang="en-US" sz="3200" b="1" dirty="0">
                <a:solidFill>
                  <a:srgbClr val="261001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Key takeaway:</a:t>
            </a:r>
            <a:r>
              <a:rPr lang="en-US" sz="3200" dirty="0">
                <a:solidFill>
                  <a:srgbClr val="261001"/>
                </a:solidFill>
                <a:latin typeface="Calibri (MS)"/>
                <a:ea typeface="Calibri (MS)"/>
                <a:cs typeface="Calibri (MS)"/>
                <a:sym typeface="Calibri (MS)"/>
              </a:rPr>
              <a:t> Morning hours drive business performance and should guide staffing and promotional planning.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A9B7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286000" y="3219735"/>
            <a:ext cx="13716000" cy="3847529"/>
            <a:chOff x="0" y="0"/>
            <a:chExt cx="18288000" cy="513003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8288000" cy="5130039"/>
            </a:xfrm>
            <a:custGeom>
              <a:avLst/>
              <a:gdLst/>
              <a:ahLst/>
              <a:cxnLst/>
              <a:rect l="l" t="t" r="r" b="b"/>
              <a:pathLst>
                <a:path w="18288000" h="5130039">
                  <a:moveTo>
                    <a:pt x="0" y="0"/>
                  </a:moveTo>
                  <a:lnTo>
                    <a:pt x="18288000" y="0"/>
                  </a:lnTo>
                  <a:lnTo>
                    <a:pt x="18288000" y="5130039"/>
                  </a:lnTo>
                  <a:lnTo>
                    <a:pt x="0" y="513003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85725"/>
              <a:ext cx="18288000" cy="5044314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ctr">
                <a:lnSpc>
                  <a:spcPts val="8748"/>
                </a:lnSpc>
              </a:pPr>
              <a:r>
                <a:rPr lang="en-US" sz="8100" b="1">
                  <a:solidFill>
                    <a:srgbClr val="000000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From Beans to Business: </a:t>
              </a:r>
              <a:r>
                <a:rPr lang="en-US" sz="8100" b="1">
                  <a:solidFill>
                    <a:srgbClr val="432C18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Data-Driven Insights from Coffee Shop Sales</a:t>
              </a:r>
            </a:p>
          </p:txBody>
        </p:sp>
      </p:grpSp>
      <p:sp>
        <p:nvSpPr>
          <p:cNvPr id="5" name="Freeform 5"/>
          <p:cNvSpPr/>
          <p:nvPr/>
        </p:nvSpPr>
        <p:spPr>
          <a:xfrm>
            <a:off x="13561104" y="6132328"/>
            <a:ext cx="4122155" cy="3539900"/>
          </a:xfrm>
          <a:custGeom>
            <a:avLst/>
            <a:gdLst/>
            <a:ahLst/>
            <a:cxnLst/>
            <a:rect l="l" t="t" r="r" b="b"/>
            <a:pathLst>
              <a:path w="4122155" h="3539900">
                <a:moveTo>
                  <a:pt x="0" y="0"/>
                </a:moveTo>
                <a:lnTo>
                  <a:pt x="4122155" y="0"/>
                </a:lnTo>
                <a:lnTo>
                  <a:pt x="4122155" y="3539900"/>
                </a:lnTo>
                <a:lnTo>
                  <a:pt x="0" y="35399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304800" y="342900"/>
            <a:ext cx="2904618" cy="3715209"/>
          </a:xfrm>
          <a:custGeom>
            <a:avLst/>
            <a:gdLst/>
            <a:ahLst/>
            <a:cxnLst/>
            <a:rect l="l" t="t" r="r" b="b"/>
            <a:pathLst>
              <a:path w="2904618" h="3715209">
                <a:moveTo>
                  <a:pt x="0" y="0"/>
                </a:moveTo>
                <a:lnTo>
                  <a:pt x="2904618" y="0"/>
                </a:lnTo>
                <a:lnTo>
                  <a:pt x="2904618" y="3715209"/>
                </a:lnTo>
                <a:lnTo>
                  <a:pt x="0" y="371520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A9B7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57300" y="547688"/>
            <a:ext cx="15773400" cy="1988345"/>
            <a:chOff x="0" y="0"/>
            <a:chExt cx="21031200" cy="265112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031200" cy="2651126"/>
            </a:xfrm>
            <a:custGeom>
              <a:avLst/>
              <a:gdLst/>
              <a:ahLst/>
              <a:cxnLst/>
              <a:rect l="l" t="t" r="r" b="b"/>
              <a:pathLst>
                <a:path w="21031200" h="2651126">
                  <a:moveTo>
                    <a:pt x="0" y="0"/>
                  </a:moveTo>
                  <a:lnTo>
                    <a:pt x="21031200" y="0"/>
                  </a:lnTo>
                  <a:lnTo>
                    <a:pt x="21031200" y="2651126"/>
                  </a:lnTo>
                  <a:lnTo>
                    <a:pt x="0" y="265112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76200"/>
              <a:ext cx="21031200" cy="2574926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7559"/>
                </a:lnSpc>
              </a:pPr>
              <a:r>
                <a:rPr lang="en-US" sz="6999" b="1" dirty="0">
                  <a:solidFill>
                    <a:srgbClr val="000000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Key Insights - Store &amp; Product Insights</a:t>
              </a:r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280160" y="2402682"/>
            <a:ext cx="15727680" cy="7585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81" lvl="1" indent="-345440" algn="just">
              <a:lnSpc>
                <a:spcPts val="4640"/>
              </a:lnSpc>
              <a:buFont typeface="Arial"/>
              <a:buChar char="•"/>
            </a:pPr>
            <a:r>
              <a:rPr lang="en-US" sz="3200" dirty="0">
                <a:solidFill>
                  <a:srgbClr val="261001"/>
                </a:solidFill>
                <a:latin typeface="Calibri (MS)"/>
                <a:ea typeface="Calibri (MS)"/>
                <a:cs typeface="Calibri (MS)"/>
                <a:sym typeface="Calibri (MS)"/>
              </a:rPr>
              <a:t>All three stores generated similar revenue, each contributing roughly </a:t>
            </a:r>
            <a:r>
              <a:rPr lang="en-US" sz="3200" b="1" dirty="0">
                <a:solidFill>
                  <a:srgbClr val="522F1C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one-third of total sales ($698.8K).</a:t>
            </a:r>
          </a:p>
          <a:p>
            <a:pPr marL="690881" lvl="1" indent="-345440" algn="just">
              <a:lnSpc>
                <a:spcPts val="4640"/>
              </a:lnSpc>
              <a:buFont typeface="Arial"/>
              <a:buChar char="•"/>
            </a:pPr>
            <a:r>
              <a:rPr lang="en-US" sz="3200" b="1" dirty="0">
                <a:solidFill>
                  <a:srgbClr val="522F1C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Lower Manhattan</a:t>
            </a:r>
            <a:r>
              <a:rPr lang="en-US" sz="3200" dirty="0">
                <a:solidFill>
                  <a:srgbClr val="261001"/>
                </a:solidFill>
                <a:latin typeface="Calibri (MS)"/>
                <a:ea typeface="Calibri (MS)"/>
                <a:cs typeface="Calibri (MS)"/>
                <a:sym typeface="Calibri (MS)"/>
              </a:rPr>
              <a:t> recorded the </a:t>
            </a:r>
            <a:r>
              <a:rPr lang="en-US" sz="3200" b="1" dirty="0">
                <a:solidFill>
                  <a:srgbClr val="522F1C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highest average order value (AOV)</a:t>
            </a:r>
            <a:r>
              <a:rPr lang="en-US" sz="3200" dirty="0">
                <a:solidFill>
                  <a:srgbClr val="261001"/>
                </a:solidFill>
                <a:latin typeface="Calibri (MS)"/>
                <a:ea typeface="Calibri (MS)"/>
                <a:cs typeface="Calibri (MS)"/>
                <a:sym typeface="Calibri (MS)"/>
              </a:rPr>
              <a:t>, suggesting stronger premium-product purchasing behavior.</a:t>
            </a:r>
          </a:p>
          <a:p>
            <a:pPr marL="690881" lvl="1" indent="-345440" algn="just">
              <a:lnSpc>
                <a:spcPts val="4640"/>
              </a:lnSpc>
              <a:buFont typeface="Arial"/>
              <a:buChar char="•"/>
            </a:pPr>
            <a:r>
              <a:rPr lang="en-US" sz="3200" b="1" dirty="0">
                <a:solidFill>
                  <a:srgbClr val="522F1C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Coffee</a:t>
            </a:r>
            <a:r>
              <a:rPr lang="en-US" sz="3200" dirty="0">
                <a:solidFill>
                  <a:srgbClr val="261001"/>
                </a:solidFill>
                <a:latin typeface="Calibri (MS)"/>
                <a:ea typeface="Calibri (MS)"/>
                <a:cs typeface="Calibri (MS)"/>
                <a:sym typeface="Calibri (MS)"/>
              </a:rPr>
              <a:t> and </a:t>
            </a:r>
            <a:r>
              <a:rPr lang="en-US" sz="3200" b="1" dirty="0">
                <a:solidFill>
                  <a:srgbClr val="522F1C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Tea</a:t>
            </a:r>
            <a:r>
              <a:rPr lang="en-US" sz="3200" dirty="0">
                <a:solidFill>
                  <a:srgbClr val="261001"/>
                </a:solidFill>
                <a:latin typeface="Calibri (MS)"/>
                <a:ea typeface="Calibri (MS)"/>
                <a:cs typeface="Calibri (MS)"/>
                <a:sym typeface="Calibri (MS)"/>
              </a:rPr>
              <a:t> categories dominated overall performance, accounting for about t</a:t>
            </a:r>
            <a:r>
              <a:rPr lang="en-US" sz="3200" b="1" dirty="0">
                <a:solidFill>
                  <a:srgbClr val="522F1C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wo-thirds of total revenue.</a:t>
            </a:r>
          </a:p>
          <a:p>
            <a:pPr marL="690881" lvl="1" indent="-345440" algn="just">
              <a:lnSpc>
                <a:spcPts val="4640"/>
              </a:lnSpc>
              <a:buFont typeface="Arial"/>
              <a:buChar char="•"/>
            </a:pPr>
            <a:r>
              <a:rPr lang="en-US" sz="3200" b="1" dirty="0">
                <a:solidFill>
                  <a:srgbClr val="522F1C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Bakery</a:t>
            </a:r>
            <a:r>
              <a:rPr lang="en-US" sz="3200" dirty="0">
                <a:solidFill>
                  <a:srgbClr val="261001"/>
                </a:solidFill>
                <a:latin typeface="Calibri (MS)"/>
                <a:ea typeface="Calibri (MS)"/>
                <a:cs typeface="Calibri (MS)"/>
                <a:sym typeface="Calibri (MS)"/>
              </a:rPr>
              <a:t> and </a:t>
            </a:r>
            <a:r>
              <a:rPr lang="en-US" sz="3200" b="1" dirty="0">
                <a:solidFill>
                  <a:srgbClr val="522F1C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Drinking Chocolate</a:t>
            </a:r>
            <a:r>
              <a:rPr lang="en-US" sz="3200" dirty="0">
                <a:solidFill>
                  <a:srgbClr val="261001"/>
                </a:solidFill>
                <a:latin typeface="Calibri (MS)"/>
                <a:ea typeface="Calibri (MS)"/>
                <a:cs typeface="Calibri (MS)"/>
                <a:sym typeface="Calibri (MS)"/>
              </a:rPr>
              <a:t> items served as effective complementary products for cross-selling opportunities.</a:t>
            </a:r>
          </a:p>
          <a:p>
            <a:pPr marL="690881" lvl="1" indent="-345440" algn="just">
              <a:lnSpc>
                <a:spcPts val="4640"/>
              </a:lnSpc>
              <a:buFont typeface="Arial"/>
              <a:buChar char="•"/>
            </a:pPr>
            <a:r>
              <a:rPr lang="en-US" sz="3200" dirty="0">
                <a:solidFill>
                  <a:srgbClr val="261001"/>
                </a:solidFill>
                <a:latin typeface="Calibri (MS)"/>
                <a:ea typeface="Calibri (MS)"/>
                <a:cs typeface="Calibri (MS)"/>
                <a:sym typeface="Calibri (MS)"/>
              </a:rPr>
              <a:t>Top-selling product types included </a:t>
            </a:r>
            <a:r>
              <a:rPr lang="en-US" sz="3200" b="1" dirty="0">
                <a:solidFill>
                  <a:srgbClr val="522F1C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Barista Espresso, Brewed Chai Tea, Hot Chocolate, and Gourmet Brewed Coffee.</a:t>
            </a:r>
          </a:p>
          <a:p>
            <a:pPr marL="690881" lvl="1" indent="-345440" algn="just">
              <a:lnSpc>
                <a:spcPts val="4640"/>
              </a:lnSpc>
              <a:buFont typeface="Arial"/>
              <a:buChar char="•"/>
            </a:pPr>
            <a:r>
              <a:rPr lang="en-US" sz="3200" dirty="0">
                <a:solidFill>
                  <a:srgbClr val="261001"/>
                </a:solidFill>
                <a:latin typeface="Calibri (MS)"/>
                <a:ea typeface="Calibri (MS)"/>
                <a:cs typeface="Calibri (MS)"/>
                <a:sym typeface="Calibri (MS)"/>
              </a:rPr>
              <a:t>Product preferences were consistent across stores, indicating </a:t>
            </a:r>
            <a:r>
              <a:rPr lang="en-US" sz="3200" b="1" dirty="0">
                <a:solidFill>
                  <a:srgbClr val="522F1C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a uniform customer profile.</a:t>
            </a:r>
          </a:p>
          <a:p>
            <a:pPr marL="690881" lvl="1" indent="-345440" algn="just">
              <a:lnSpc>
                <a:spcPts val="4640"/>
              </a:lnSpc>
              <a:buFont typeface="Arial"/>
              <a:buChar char="•"/>
            </a:pPr>
            <a:r>
              <a:rPr lang="en-US" sz="3200" dirty="0">
                <a:solidFill>
                  <a:srgbClr val="261001"/>
                </a:solidFill>
                <a:latin typeface="Calibri (MS)"/>
                <a:ea typeface="Calibri (MS)"/>
                <a:cs typeface="Calibri (MS)"/>
                <a:sym typeface="Calibri (MS)"/>
              </a:rPr>
              <a:t>Afternoon and evening sales were moderate, offering scope for </a:t>
            </a:r>
            <a:r>
              <a:rPr lang="en-US" sz="3200" b="1" dirty="0">
                <a:solidFill>
                  <a:srgbClr val="522F1C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targeted off-peak promotions.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A9B7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57300" y="547688"/>
            <a:ext cx="15773400" cy="1988345"/>
            <a:chOff x="0" y="0"/>
            <a:chExt cx="21031200" cy="265112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031200" cy="2651126"/>
            </a:xfrm>
            <a:custGeom>
              <a:avLst/>
              <a:gdLst/>
              <a:ahLst/>
              <a:cxnLst/>
              <a:rect l="l" t="t" r="r" b="b"/>
              <a:pathLst>
                <a:path w="21031200" h="2651126">
                  <a:moveTo>
                    <a:pt x="0" y="0"/>
                  </a:moveTo>
                  <a:lnTo>
                    <a:pt x="21031200" y="0"/>
                  </a:lnTo>
                  <a:lnTo>
                    <a:pt x="21031200" y="2651126"/>
                  </a:lnTo>
                  <a:lnTo>
                    <a:pt x="0" y="265112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76200"/>
              <a:ext cx="21031200" cy="2574926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7559"/>
                </a:lnSpc>
              </a:pPr>
              <a:r>
                <a:rPr lang="en-US" sz="6999" b="1" dirty="0">
                  <a:solidFill>
                    <a:srgbClr val="000000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Conclusion</a:t>
              </a:r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280160" y="2275826"/>
            <a:ext cx="15727680" cy="7439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3000" b="1">
                <a:solidFill>
                  <a:srgbClr val="261001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RQ1 - How do sales vary over time?</a:t>
            </a:r>
          </a:p>
          <a:p>
            <a:pPr marL="647702" lvl="1" indent="-323851" algn="just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261001"/>
                </a:solidFill>
                <a:latin typeface="Calibri (MS)"/>
                <a:ea typeface="Calibri (MS)"/>
                <a:cs typeface="Calibri (MS)"/>
                <a:sym typeface="Calibri (MS)"/>
              </a:rPr>
              <a:t>Sales showed a </a:t>
            </a:r>
            <a:r>
              <a:rPr lang="en-US" sz="3000" b="1">
                <a:solidFill>
                  <a:srgbClr val="522F1C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strong upward trend</a:t>
            </a:r>
            <a:r>
              <a:rPr lang="en-US" sz="3000">
                <a:solidFill>
                  <a:srgbClr val="261001"/>
                </a:solidFill>
                <a:latin typeface="Calibri (MS)"/>
                <a:ea typeface="Calibri (MS)"/>
                <a:cs typeface="Calibri (MS)"/>
                <a:sym typeface="Calibri (MS)"/>
              </a:rPr>
              <a:t>, with revenue more than </a:t>
            </a:r>
            <a:r>
              <a:rPr lang="en-US" sz="3000" b="1">
                <a:solidFill>
                  <a:srgbClr val="522F1C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doubling from January ($81.7K)</a:t>
            </a:r>
            <a:r>
              <a:rPr lang="en-US" sz="3000">
                <a:solidFill>
                  <a:srgbClr val="261001"/>
                </a:solidFill>
                <a:latin typeface="Calibri (MS)"/>
                <a:ea typeface="Calibri (MS)"/>
                <a:cs typeface="Calibri (MS)"/>
                <a:sym typeface="Calibri (MS)"/>
              </a:rPr>
              <a:t> to </a:t>
            </a:r>
            <a:r>
              <a:rPr lang="en-US" sz="3000" b="1">
                <a:solidFill>
                  <a:srgbClr val="522F1C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June ($166.5K).</a:t>
            </a:r>
          </a:p>
          <a:p>
            <a:pPr marL="647702" lvl="1" indent="-323851" algn="just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261001"/>
                </a:solidFill>
                <a:latin typeface="Calibri (MS)"/>
                <a:ea typeface="Calibri (MS)"/>
                <a:cs typeface="Calibri (MS)"/>
                <a:sym typeface="Calibri (MS)"/>
              </a:rPr>
              <a:t>Morning hours </a:t>
            </a:r>
            <a:r>
              <a:rPr lang="en-US" sz="3000" b="1">
                <a:solidFill>
                  <a:srgbClr val="522F1C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(7–11 AM)</a:t>
            </a:r>
            <a:r>
              <a:rPr lang="en-US" sz="3000">
                <a:solidFill>
                  <a:srgbClr val="261001"/>
                </a:solidFill>
                <a:latin typeface="Calibri (MS)"/>
                <a:ea typeface="Calibri (MS)"/>
                <a:cs typeface="Calibri (MS)"/>
                <a:sym typeface="Calibri (MS)"/>
              </a:rPr>
              <a:t> consistently generated </a:t>
            </a:r>
            <a:r>
              <a:rPr lang="en-US" sz="3000" b="1">
                <a:solidFill>
                  <a:srgbClr val="522F1C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over half of total revenue,</a:t>
            </a:r>
            <a:r>
              <a:rPr lang="en-US" sz="3000">
                <a:solidFill>
                  <a:srgbClr val="261001"/>
                </a:solidFill>
                <a:latin typeface="Calibri (MS)"/>
                <a:ea typeface="Calibri (MS)"/>
                <a:cs typeface="Calibri (MS)"/>
                <a:sym typeface="Calibri (MS)"/>
              </a:rPr>
              <a:t> confirming demand peaks during commuter times.</a:t>
            </a:r>
          </a:p>
          <a:p>
            <a:pPr algn="just">
              <a:lnSpc>
                <a:spcPts val="1820"/>
              </a:lnSpc>
            </a:pPr>
            <a:endParaRPr lang="en-US" sz="3000">
              <a:solidFill>
                <a:srgbClr val="261001"/>
              </a:solidFill>
              <a:latin typeface="Calibri (MS)"/>
              <a:ea typeface="Calibri (MS)"/>
              <a:cs typeface="Calibri (MS)"/>
              <a:sym typeface="Calibri (MS)"/>
            </a:endParaRPr>
          </a:p>
          <a:p>
            <a:pPr algn="just">
              <a:lnSpc>
                <a:spcPts val="4200"/>
              </a:lnSpc>
            </a:pPr>
            <a:r>
              <a:rPr lang="en-US" sz="3000" b="1">
                <a:solidFill>
                  <a:srgbClr val="261001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RQ2 - How do store locations differ?</a:t>
            </a:r>
          </a:p>
          <a:p>
            <a:pPr marL="647702" lvl="1" indent="-323851" algn="just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261001"/>
                </a:solidFill>
                <a:latin typeface="Calibri (MS)"/>
                <a:ea typeface="Calibri (MS)"/>
                <a:cs typeface="Calibri (MS)"/>
                <a:sym typeface="Calibri (MS)"/>
              </a:rPr>
              <a:t>All three stores performed </a:t>
            </a:r>
            <a:r>
              <a:rPr lang="en-US" sz="3000" b="1">
                <a:solidFill>
                  <a:srgbClr val="522F1C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similarly in total revenue</a:t>
            </a:r>
            <a:r>
              <a:rPr lang="en-US" sz="3000">
                <a:solidFill>
                  <a:srgbClr val="261001"/>
                </a:solidFill>
                <a:latin typeface="Calibri (MS)"/>
                <a:ea typeface="Calibri (MS)"/>
                <a:cs typeface="Calibri (MS)"/>
                <a:sym typeface="Calibri (MS)"/>
              </a:rPr>
              <a:t>, indicating balanced demand.</a:t>
            </a:r>
          </a:p>
          <a:p>
            <a:pPr marL="647702" lvl="1" indent="-323851" algn="just">
              <a:lnSpc>
                <a:spcPts val="4200"/>
              </a:lnSpc>
              <a:buFont typeface="Arial"/>
              <a:buChar char="•"/>
            </a:pPr>
            <a:r>
              <a:rPr lang="en-US" sz="3000" b="1">
                <a:solidFill>
                  <a:srgbClr val="522F1C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Lower Manhattan</a:t>
            </a:r>
            <a:r>
              <a:rPr lang="en-US" sz="3000">
                <a:solidFill>
                  <a:srgbClr val="261001"/>
                </a:solidFill>
                <a:latin typeface="Calibri (MS)"/>
                <a:ea typeface="Calibri (MS)"/>
                <a:cs typeface="Calibri (MS)"/>
                <a:sym typeface="Calibri (MS)"/>
              </a:rPr>
              <a:t> had the </a:t>
            </a:r>
            <a:r>
              <a:rPr lang="en-US" sz="3000" b="1">
                <a:solidFill>
                  <a:srgbClr val="522F1C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highest AOV</a:t>
            </a:r>
            <a:r>
              <a:rPr lang="en-US" sz="3000">
                <a:solidFill>
                  <a:srgbClr val="261001"/>
                </a:solidFill>
                <a:latin typeface="Calibri (MS)"/>
                <a:ea typeface="Calibri (MS)"/>
                <a:cs typeface="Calibri (MS)"/>
                <a:sym typeface="Calibri (MS)"/>
              </a:rPr>
              <a:t>, suggesting greater premium product purchasing.</a:t>
            </a:r>
          </a:p>
          <a:p>
            <a:pPr algn="just">
              <a:lnSpc>
                <a:spcPts val="1820"/>
              </a:lnSpc>
            </a:pPr>
            <a:endParaRPr lang="en-US" sz="3000">
              <a:solidFill>
                <a:srgbClr val="261001"/>
              </a:solidFill>
              <a:latin typeface="Calibri (MS)"/>
              <a:ea typeface="Calibri (MS)"/>
              <a:cs typeface="Calibri (MS)"/>
              <a:sym typeface="Calibri (MS)"/>
            </a:endParaRPr>
          </a:p>
          <a:p>
            <a:pPr algn="just">
              <a:lnSpc>
                <a:spcPts val="4200"/>
              </a:lnSpc>
            </a:pPr>
            <a:r>
              <a:rPr lang="en-US" sz="3000" b="1">
                <a:solidFill>
                  <a:srgbClr val="261001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RQ3 - Which products drive performance?</a:t>
            </a:r>
          </a:p>
          <a:p>
            <a:pPr marL="647702" lvl="1" indent="-323851" algn="just">
              <a:lnSpc>
                <a:spcPts val="4200"/>
              </a:lnSpc>
              <a:buFont typeface="Arial"/>
              <a:buChar char="•"/>
            </a:pPr>
            <a:r>
              <a:rPr lang="en-US" sz="3000" b="1">
                <a:solidFill>
                  <a:srgbClr val="522F1C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Coffee </a:t>
            </a:r>
            <a:r>
              <a:rPr lang="en-US" sz="3000">
                <a:solidFill>
                  <a:srgbClr val="261001"/>
                </a:solidFill>
                <a:latin typeface="Calibri (MS)"/>
                <a:ea typeface="Calibri (MS)"/>
                <a:cs typeface="Calibri (MS)"/>
                <a:sym typeface="Calibri (MS)"/>
              </a:rPr>
              <a:t>and </a:t>
            </a:r>
            <a:r>
              <a:rPr lang="en-US" sz="3000" b="1">
                <a:solidFill>
                  <a:srgbClr val="522F1C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Tea </a:t>
            </a:r>
            <a:r>
              <a:rPr lang="en-US" sz="3000">
                <a:solidFill>
                  <a:srgbClr val="261001"/>
                </a:solidFill>
                <a:latin typeface="Calibri (MS)"/>
                <a:ea typeface="Calibri (MS)"/>
                <a:cs typeface="Calibri (MS)"/>
                <a:sym typeface="Calibri (MS)"/>
              </a:rPr>
              <a:t>are the core revenue categories, together accounting for about </a:t>
            </a:r>
            <a:r>
              <a:rPr lang="en-US" sz="3000" b="1">
                <a:solidFill>
                  <a:srgbClr val="522F1C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two-thirds of total sales.</a:t>
            </a:r>
          </a:p>
          <a:p>
            <a:pPr marL="647702" lvl="1" indent="-323851" algn="just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261001"/>
                </a:solidFill>
                <a:latin typeface="Calibri (MS)"/>
                <a:ea typeface="Calibri (MS)"/>
                <a:cs typeface="Calibri (MS)"/>
                <a:sym typeface="Calibri (MS)"/>
              </a:rPr>
              <a:t>Top-performing product types include </a:t>
            </a:r>
            <a:r>
              <a:rPr lang="en-US" sz="3000" b="1">
                <a:solidFill>
                  <a:srgbClr val="522F1C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Barista Espresso, Brewed Chai Tea,</a:t>
            </a:r>
            <a:r>
              <a:rPr lang="en-US" sz="3000">
                <a:solidFill>
                  <a:srgbClr val="261001"/>
                </a:solidFill>
                <a:latin typeface="Calibri (MS)"/>
                <a:ea typeface="Calibri (MS)"/>
                <a:cs typeface="Calibri (MS)"/>
                <a:sym typeface="Calibri (MS)"/>
              </a:rPr>
              <a:t> and </a:t>
            </a:r>
            <a:r>
              <a:rPr lang="en-US" sz="3000" b="1">
                <a:solidFill>
                  <a:srgbClr val="522F1C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Hot Chocolate;</a:t>
            </a:r>
            <a:r>
              <a:rPr lang="en-US" sz="3000">
                <a:solidFill>
                  <a:srgbClr val="261001"/>
                </a:solidFill>
                <a:latin typeface="Calibri (MS)"/>
                <a:ea typeface="Calibri (MS)"/>
                <a:cs typeface="Calibri (MS)"/>
                <a:sym typeface="Calibri (MS)"/>
              </a:rPr>
              <a:t> these items should be kept </a:t>
            </a:r>
            <a:r>
              <a:rPr lang="en-US" sz="3000" b="1">
                <a:solidFill>
                  <a:srgbClr val="522F1C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highly available </a:t>
            </a:r>
            <a:r>
              <a:rPr lang="en-US" sz="3000">
                <a:solidFill>
                  <a:srgbClr val="261001"/>
                </a:solidFill>
                <a:latin typeface="Calibri (MS)"/>
                <a:ea typeface="Calibri (MS)"/>
                <a:cs typeface="Calibri (MS)"/>
                <a:sym typeface="Calibri (MS)"/>
              </a:rPr>
              <a:t>and prominently featured across all stores.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A9B7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57300" y="547688"/>
            <a:ext cx="15773400" cy="1988345"/>
            <a:chOff x="0" y="0"/>
            <a:chExt cx="21031200" cy="265112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031200" cy="2651126"/>
            </a:xfrm>
            <a:custGeom>
              <a:avLst/>
              <a:gdLst/>
              <a:ahLst/>
              <a:cxnLst/>
              <a:rect l="l" t="t" r="r" b="b"/>
              <a:pathLst>
                <a:path w="21031200" h="2651126">
                  <a:moveTo>
                    <a:pt x="0" y="0"/>
                  </a:moveTo>
                  <a:lnTo>
                    <a:pt x="21031200" y="0"/>
                  </a:lnTo>
                  <a:lnTo>
                    <a:pt x="21031200" y="2651126"/>
                  </a:lnTo>
                  <a:lnTo>
                    <a:pt x="0" y="265112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76200"/>
              <a:ext cx="21031200" cy="2574926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7559"/>
                </a:lnSpc>
              </a:pPr>
              <a:r>
                <a:rPr lang="en-US" sz="6999" b="1" dirty="0">
                  <a:solidFill>
                    <a:srgbClr val="000000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Conclusion</a:t>
              </a:r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280160" y="2208285"/>
            <a:ext cx="15727680" cy="74477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896"/>
              </a:lnSpc>
            </a:pPr>
            <a:r>
              <a:rPr lang="en-US" sz="3200" b="1">
                <a:solidFill>
                  <a:srgbClr val="261001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RQ4 - What are the business recommendations?</a:t>
            </a:r>
          </a:p>
          <a:p>
            <a:pPr algn="just">
              <a:lnSpc>
                <a:spcPts val="4896"/>
              </a:lnSpc>
            </a:pPr>
            <a:r>
              <a:rPr lang="en-US" sz="3200" b="1">
                <a:solidFill>
                  <a:srgbClr val="261001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Staffing:</a:t>
            </a:r>
          </a:p>
          <a:p>
            <a:pPr marL="690881" lvl="1" indent="-345440" algn="just">
              <a:lnSpc>
                <a:spcPts val="4896"/>
              </a:lnSpc>
              <a:buFont typeface="Arial"/>
              <a:buChar char="•"/>
            </a:pPr>
            <a:r>
              <a:rPr lang="en-US" sz="3200">
                <a:solidFill>
                  <a:srgbClr val="261001"/>
                </a:solidFill>
                <a:latin typeface="Calibri (MS)"/>
                <a:ea typeface="Calibri (MS)"/>
                <a:cs typeface="Calibri (MS)"/>
                <a:sym typeface="Calibri (MS)"/>
              </a:rPr>
              <a:t>Maintain </a:t>
            </a:r>
            <a:r>
              <a:rPr lang="en-US" sz="3200" b="1">
                <a:solidFill>
                  <a:srgbClr val="522F1C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maximum staff between 7-11 AM</a:t>
            </a:r>
            <a:r>
              <a:rPr lang="en-US" sz="3200" b="1">
                <a:solidFill>
                  <a:srgbClr val="261001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,</a:t>
            </a:r>
            <a:r>
              <a:rPr lang="en-US" sz="3200">
                <a:solidFill>
                  <a:srgbClr val="261001"/>
                </a:solidFill>
                <a:latin typeface="Calibri (MS)"/>
                <a:ea typeface="Calibri (MS)"/>
                <a:cs typeface="Calibri (MS)"/>
                <a:sym typeface="Calibri (MS)"/>
              </a:rPr>
              <a:t> especially during </a:t>
            </a:r>
            <a:r>
              <a:rPr lang="en-US" sz="3200" b="1">
                <a:solidFill>
                  <a:srgbClr val="522F1C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8-10 AM </a:t>
            </a:r>
            <a:r>
              <a:rPr lang="en-US" sz="3200">
                <a:solidFill>
                  <a:srgbClr val="261001"/>
                </a:solidFill>
                <a:latin typeface="Calibri (MS)"/>
                <a:ea typeface="Calibri (MS)"/>
                <a:cs typeface="Calibri (MS)"/>
                <a:sym typeface="Calibri (MS)"/>
              </a:rPr>
              <a:t>peak hours.</a:t>
            </a:r>
          </a:p>
          <a:p>
            <a:pPr marL="690881" lvl="1" indent="-345440" algn="just">
              <a:lnSpc>
                <a:spcPts val="4896"/>
              </a:lnSpc>
              <a:buFont typeface="Arial"/>
              <a:buChar char="•"/>
            </a:pPr>
            <a:r>
              <a:rPr lang="en-US" sz="3200">
                <a:solidFill>
                  <a:srgbClr val="261001"/>
                </a:solidFill>
                <a:latin typeface="Calibri (MS)"/>
                <a:ea typeface="Calibri (MS)"/>
                <a:cs typeface="Calibri (MS)"/>
                <a:sym typeface="Calibri (MS)"/>
              </a:rPr>
              <a:t>Reduce evening staffing while ensuring steady service quality.</a:t>
            </a:r>
          </a:p>
          <a:p>
            <a:pPr algn="just">
              <a:lnSpc>
                <a:spcPts val="4896"/>
              </a:lnSpc>
            </a:pPr>
            <a:r>
              <a:rPr lang="en-US" sz="3200" b="1">
                <a:solidFill>
                  <a:srgbClr val="261001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Inventory &amp; Menu:</a:t>
            </a:r>
          </a:p>
          <a:p>
            <a:pPr marL="690881" lvl="1" indent="-345440" algn="just">
              <a:lnSpc>
                <a:spcPts val="4896"/>
              </a:lnSpc>
              <a:buFont typeface="Arial"/>
              <a:buChar char="•"/>
            </a:pPr>
            <a:r>
              <a:rPr lang="en-US" sz="3200">
                <a:solidFill>
                  <a:srgbClr val="261001"/>
                </a:solidFill>
                <a:latin typeface="Calibri (MS)"/>
                <a:ea typeface="Calibri (MS)"/>
                <a:cs typeface="Calibri (MS)"/>
                <a:sym typeface="Calibri (MS)"/>
              </a:rPr>
              <a:t>Prioritize </a:t>
            </a:r>
            <a:r>
              <a:rPr lang="en-US" sz="3200" b="1">
                <a:solidFill>
                  <a:srgbClr val="522F1C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Coffee, Tea, Bakery, and Drinking Chocolate </a:t>
            </a:r>
            <a:r>
              <a:rPr lang="en-US" sz="3200">
                <a:solidFill>
                  <a:srgbClr val="261001"/>
                </a:solidFill>
                <a:latin typeface="Calibri (MS)"/>
                <a:ea typeface="Calibri (MS)"/>
                <a:cs typeface="Calibri (MS)"/>
                <a:sym typeface="Calibri (MS)"/>
              </a:rPr>
              <a:t>stock.</a:t>
            </a:r>
          </a:p>
          <a:p>
            <a:pPr marL="690881" lvl="1" indent="-345440" algn="just">
              <a:lnSpc>
                <a:spcPts val="4896"/>
              </a:lnSpc>
              <a:buFont typeface="Arial"/>
              <a:buChar char="•"/>
            </a:pPr>
            <a:r>
              <a:rPr lang="en-US" sz="3200">
                <a:solidFill>
                  <a:srgbClr val="261001"/>
                </a:solidFill>
                <a:latin typeface="Calibri (MS)"/>
                <a:ea typeface="Calibri (MS)"/>
                <a:cs typeface="Calibri (MS)"/>
                <a:sym typeface="Calibri (MS)"/>
              </a:rPr>
              <a:t>Promote </a:t>
            </a:r>
            <a:r>
              <a:rPr lang="en-US" sz="3200" b="1">
                <a:solidFill>
                  <a:srgbClr val="522F1C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coffee beans</a:t>
            </a:r>
            <a:r>
              <a:rPr lang="en-US" sz="3200">
                <a:solidFill>
                  <a:srgbClr val="261001"/>
                </a:solidFill>
                <a:latin typeface="Calibri (MS)"/>
                <a:ea typeface="Calibri (MS)"/>
                <a:cs typeface="Calibri (MS)"/>
                <a:sym typeface="Calibri (MS)"/>
              </a:rPr>
              <a:t> and </a:t>
            </a:r>
            <a:r>
              <a:rPr lang="en-US" sz="3200" b="1">
                <a:solidFill>
                  <a:srgbClr val="522F1C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premium drinks</a:t>
            </a:r>
            <a:r>
              <a:rPr lang="en-US" sz="3200">
                <a:solidFill>
                  <a:srgbClr val="261001"/>
                </a:solidFill>
                <a:latin typeface="Calibri (MS)"/>
                <a:ea typeface="Calibri (MS)"/>
                <a:cs typeface="Calibri (MS)"/>
                <a:sym typeface="Calibri (MS)"/>
              </a:rPr>
              <a:t> more at </a:t>
            </a:r>
            <a:r>
              <a:rPr lang="en-US" sz="3200" b="1">
                <a:solidFill>
                  <a:srgbClr val="522F1C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Lower Manhattan</a:t>
            </a:r>
            <a:r>
              <a:rPr lang="en-US" sz="3200">
                <a:solidFill>
                  <a:srgbClr val="261001"/>
                </a:solidFill>
                <a:latin typeface="Calibri (MS)"/>
                <a:ea typeface="Calibri (MS)"/>
                <a:cs typeface="Calibri (MS)"/>
                <a:sym typeface="Calibri (MS)"/>
              </a:rPr>
              <a:t>, given its higher AOV.</a:t>
            </a:r>
          </a:p>
          <a:p>
            <a:pPr algn="just">
              <a:lnSpc>
                <a:spcPts val="4896"/>
              </a:lnSpc>
            </a:pPr>
            <a:r>
              <a:rPr lang="en-US" sz="3200" b="1">
                <a:solidFill>
                  <a:srgbClr val="261001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Marketing &amp; Promotions:</a:t>
            </a:r>
          </a:p>
          <a:p>
            <a:pPr marL="690881" lvl="1" indent="-345440" algn="just">
              <a:lnSpc>
                <a:spcPts val="4896"/>
              </a:lnSpc>
              <a:buFont typeface="Arial"/>
              <a:buChar char="•"/>
            </a:pPr>
            <a:r>
              <a:rPr lang="en-US" sz="3200">
                <a:solidFill>
                  <a:srgbClr val="261001"/>
                </a:solidFill>
                <a:latin typeface="Calibri (MS)"/>
                <a:ea typeface="Calibri (MS)"/>
                <a:cs typeface="Calibri (MS)"/>
                <a:sym typeface="Calibri (MS)"/>
              </a:rPr>
              <a:t>Introduce </a:t>
            </a:r>
            <a:r>
              <a:rPr lang="en-US" sz="3200" b="1">
                <a:solidFill>
                  <a:srgbClr val="522F1C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combo offers (coffee + bakery) </a:t>
            </a:r>
            <a:r>
              <a:rPr lang="en-US" sz="3200">
                <a:solidFill>
                  <a:srgbClr val="261001"/>
                </a:solidFill>
                <a:latin typeface="Calibri (MS)"/>
                <a:ea typeface="Calibri (MS)"/>
                <a:cs typeface="Calibri (MS)"/>
                <a:sym typeface="Calibri (MS)"/>
              </a:rPr>
              <a:t>during morning peaks.</a:t>
            </a:r>
          </a:p>
          <a:p>
            <a:pPr marL="690881" lvl="1" indent="-345440" algn="just">
              <a:lnSpc>
                <a:spcPts val="4896"/>
              </a:lnSpc>
              <a:buFont typeface="Arial"/>
              <a:buChar char="•"/>
            </a:pPr>
            <a:r>
              <a:rPr lang="en-US" sz="3200">
                <a:solidFill>
                  <a:srgbClr val="261001"/>
                </a:solidFill>
                <a:latin typeface="Calibri (MS)"/>
                <a:ea typeface="Calibri (MS)"/>
                <a:cs typeface="Calibri (MS)"/>
                <a:sym typeface="Calibri (MS)"/>
              </a:rPr>
              <a:t>Run</a:t>
            </a:r>
            <a:r>
              <a:rPr lang="en-US" sz="3200" b="1">
                <a:solidFill>
                  <a:srgbClr val="522F1C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 targeted afternoon promotions </a:t>
            </a:r>
            <a:r>
              <a:rPr lang="en-US" sz="3200">
                <a:solidFill>
                  <a:srgbClr val="261001"/>
                </a:solidFill>
                <a:latin typeface="Calibri (MS)"/>
                <a:ea typeface="Calibri (MS)"/>
                <a:cs typeface="Calibri (MS)"/>
                <a:sym typeface="Calibri (MS)"/>
              </a:rPr>
              <a:t>to boost off-peak sales.</a:t>
            </a:r>
          </a:p>
          <a:p>
            <a:pPr marL="690881" lvl="1" indent="-345440" algn="just">
              <a:lnSpc>
                <a:spcPts val="4896"/>
              </a:lnSpc>
              <a:buFont typeface="Arial"/>
              <a:buChar char="•"/>
            </a:pPr>
            <a:r>
              <a:rPr lang="en-US" sz="3200" b="1">
                <a:solidFill>
                  <a:srgbClr val="522F1C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Highlight best-selling items in menus,</a:t>
            </a:r>
            <a:r>
              <a:rPr lang="en-US" sz="3200">
                <a:solidFill>
                  <a:srgbClr val="261001"/>
                </a:solidFill>
                <a:latin typeface="Calibri (MS)"/>
                <a:ea typeface="Calibri (MS)"/>
                <a:cs typeface="Calibri (MS)"/>
                <a:sym typeface="Calibri (MS)"/>
              </a:rPr>
              <a:t> loyalty apps, and in-store signage.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A9B7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343400" y="4112722"/>
            <a:ext cx="7315200" cy="2061556"/>
          </a:xfrm>
          <a:custGeom>
            <a:avLst/>
            <a:gdLst/>
            <a:ahLst/>
            <a:cxnLst/>
            <a:rect l="l" t="t" r="r" b="b"/>
            <a:pathLst>
              <a:path w="7315200" h="2061556">
                <a:moveTo>
                  <a:pt x="0" y="0"/>
                </a:moveTo>
                <a:lnTo>
                  <a:pt x="7315200" y="0"/>
                </a:lnTo>
                <a:lnTo>
                  <a:pt x="7315200" y="2061556"/>
                </a:lnTo>
                <a:lnTo>
                  <a:pt x="0" y="20615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1658600" y="3848100"/>
            <a:ext cx="1856503" cy="1894810"/>
          </a:xfrm>
          <a:custGeom>
            <a:avLst/>
            <a:gdLst/>
            <a:ahLst/>
            <a:cxnLst/>
            <a:rect l="l" t="t" r="r" b="b"/>
            <a:pathLst>
              <a:path w="2249194" h="2718060">
                <a:moveTo>
                  <a:pt x="0" y="0"/>
                </a:moveTo>
                <a:lnTo>
                  <a:pt x="2249194" y="0"/>
                </a:lnTo>
                <a:lnTo>
                  <a:pt x="2249194" y="2718060"/>
                </a:lnTo>
                <a:lnTo>
                  <a:pt x="0" y="271806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A9B7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57300" y="547688"/>
            <a:ext cx="15773400" cy="1988345"/>
            <a:chOff x="0" y="0"/>
            <a:chExt cx="21031200" cy="265112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031200" cy="2651126"/>
            </a:xfrm>
            <a:custGeom>
              <a:avLst/>
              <a:gdLst/>
              <a:ahLst/>
              <a:cxnLst/>
              <a:rect l="l" t="t" r="r" b="b"/>
              <a:pathLst>
                <a:path w="21031200" h="2651126">
                  <a:moveTo>
                    <a:pt x="0" y="0"/>
                  </a:moveTo>
                  <a:lnTo>
                    <a:pt x="21031200" y="0"/>
                  </a:lnTo>
                  <a:lnTo>
                    <a:pt x="21031200" y="2651126"/>
                  </a:lnTo>
                  <a:lnTo>
                    <a:pt x="0" y="265112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76200"/>
              <a:ext cx="21031200" cy="2574926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7559"/>
                </a:lnSpc>
              </a:pPr>
              <a:r>
                <a:rPr lang="en-US" sz="6999" b="1">
                  <a:solidFill>
                    <a:srgbClr val="000000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Team Members</a:t>
              </a:r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348740" y="2622232"/>
            <a:ext cx="15590520" cy="2284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80"/>
              </a:lnSpc>
            </a:pPr>
            <a:r>
              <a:rPr lang="en-US" sz="4200" b="1">
                <a:solidFill>
                  <a:srgbClr val="522F1C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Rishekesan Senthil Kumar Vanathi​</a:t>
            </a:r>
          </a:p>
          <a:p>
            <a:pPr algn="l">
              <a:lnSpc>
                <a:spcPts val="5880"/>
              </a:lnSpc>
            </a:pPr>
            <a:r>
              <a:rPr lang="en-US" sz="4200" b="1">
                <a:solidFill>
                  <a:srgbClr val="522F1C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Sruthijha Pagolu​</a:t>
            </a:r>
          </a:p>
          <a:p>
            <a:pPr algn="l">
              <a:lnSpc>
                <a:spcPts val="5880"/>
              </a:lnSpc>
            </a:pPr>
            <a:r>
              <a:rPr lang="en-US" sz="4200" b="1">
                <a:solidFill>
                  <a:srgbClr val="522F1C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Vikash Baabhu Ramesh Baabhu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A9B7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57300" y="547688"/>
            <a:ext cx="15773400" cy="1988345"/>
            <a:chOff x="0" y="0"/>
            <a:chExt cx="21031200" cy="265112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031200" cy="2651126"/>
            </a:xfrm>
            <a:custGeom>
              <a:avLst/>
              <a:gdLst/>
              <a:ahLst/>
              <a:cxnLst/>
              <a:rect l="l" t="t" r="r" b="b"/>
              <a:pathLst>
                <a:path w="21031200" h="2651126">
                  <a:moveTo>
                    <a:pt x="0" y="0"/>
                  </a:moveTo>
                  <a:lnTo>
                    <a:pt x="21031200" y="0"/>
                  </a:lnTo>
                  <a:lnTo>
                    <a:pt x="21031200" y="2651126"/>
                  </a:lnTo>
                  <a:lnTo>
                    <a:pt x="0" y="265112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76200"/>
              <a:ext cx="21031200" cy="2574926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7559"/>
                </a:lnSpc>
              </a:pPr>
              <a:r>
                <a:rPr lang="en-US" sz="6999" b="1">
                  <a:solidFill>
                    <a:srgbClr val="000000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Table of Contents</a:t>
              </a:r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348740" y="2622232"/>
            <a:ext cx="15590520" cy="6741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06780" lvl="1" indent="-453390" algn="l">
              <a:lnSpc>
                <a:spcPts val="5880"/>
              </a:lnSpc>
              <a:buFont typeface="Arial"/>
              <a:buChar char="•"/>
            </a:pPr>
            <a:r>
              <a:rPr lang="en-US" sz="4200">
                <a:solidFill>
                  <a:srgbClr val="261001"/>
                </a:solidFill>
                <a:latin typeface="Calibri (MS)"/>
                <a:ea typeface="Calibri (MS)"/>
                <a:cs typeface="Calibri (MS)"/>
                <a:sym typeface="Calibri (MS)"/>
              </a:rPr>
              <a:t>Project Overview &amp; Context</a:t>
            </a:r>
          </a:p>
          <a:p>
            <a:pPr marL="906780" lvl="1" indent="-453390" algn="l">
              <a:lnSpc>
                <a:spcPts val="5880"/>
              </a:lnSpc>
              <a:buFont typeface="Arial"/>
              <a:buChar char="•"/>
            </a:pPr>
            <a:r>
              <a:rPr lang="en-US" sz="4200">
                <a:solidFill>
                  <a:srgbClr val="261001"/>
                </a:solidFill>
                <a:latin typeface="Calibri (MS)"/>
                <a:ea typeface="Calibri (MS)"/>
                <a:cs typeface="Calibri (MS)"/>
                <a:sym typeface="Calibri (MS)"/>
              </a:rPr>
              <a:t>Problem Definition &amp; Research Questions</a:t>
            </a:r>
          </a:p>
          <a:p>
            <a:pPr marL="906780" lvl="1" indent="-453390" algn="l">
              <a:lnSpc>
                <a:spcPts val="5880"/>
              </a:lnSpc>
              <a:buFont typeface="Arial"/>
              <a:buChar char="•"/>
            </a:pPr>
            <a:r>
              <a:rPr lang="en-US" sz="4200">
                <a:solidFill>
                  <a:srgbClr val="261001"/>
                </a:solidFill>
                <a:latin typeface="Calibri (MS)"/>
                <a:ea typeface="Calibri (MS)"/>
                <a:cs typeface="Calibri (MS)"/>
                <a:sym typeface="Calibri (MS)"/>
              </a:rPr>
              <a:t>Project Motivation &amp; Relevance</a:t>
            </a:r>
          </a:p>
          <a:p>
            <a:pPr marL="906780" lvl="1" indent="-453390" algn="l">
              <a:lnSpc>
                <a:spcPts val="5880"/>
              </a:lnSpc>
              <a:buFont typeface="Arial"/>
              <a:buChar char="•"/>
            </a:pPr>
            <a:r>
              <a:rPr lang="en-US" sz="4200">
                <a:solidFill>
                  <a:srgbClr val="261001"/>
                </a:solidFill>
                <a:latin typeface="Calibri (MS)"/>
                <a:ea typeface="Calibri (MS)"/>
                <a:cs typeface="Calibri (MS)"/>
                <a:sym typeface="Calibri (MS)"/>
              </a:rPr>
              <a:t>Methodology</a:t>
            </a:r>
          </a:p>
          <a:p>
            <a:pPr marL="906780" lvl="1" indent="-453390" algn="l">
              <a:lnSpc>
                <a:spcPts val="5880"/>
              </a:lnSpc>
              <a:buFont typeface="Arial"/>
              <a:buChar char="•"/>
            </a:pPr>
            <a:r>
              <a:rPr lang="en-US" sz="4200">
                <a:solidFill>
                  <a:srgbClr val="261001"/>
                </a:solidFill>
                <a:latin typeface="Calibri (MS)"/>
                <a:ea typeface="Calibri (MS)"/>
                <a:cs typeface="Calibri (MS)"/>
                <a:sym typeface="Calibri (MS)"/>
              </a:rPr>
              <a:t>Data Sources</a:t>
            </a:r>
          </a:p>
          <a:p>
            <a:pPr marL="906780" lvl="1" indent="-453390" algn="l">
              <a:lnSpc>
                <a:spcPts val="5880"/>
              </a:lnSpc>
              <a:buFont typeface="Arial"/>
              <a:buChar char="•"/>
            </a:pPr>
            <a:r>
              <a:rPr lang="en-US" sz="4200">
                <a:solidFill>
                  <a:srgbClr val="261001"/>
                </a:solidFill>
                <a:latin typeface="Calibri (MS)"/>
                <a:ea typeface="Calibri (MS)"/>
                <a:cs typeface="Calibri (MS)"/>
                <a:sym typeface="Calibri (MS)"/>
              </a:rPr>
              <a:t>Data Analysis Approach</a:t>
            </a:r>
          </a:p>
          <a:p>
            <a:pPr marL="906780" lvl="1" indent="-453390" algn="l">
              <a:lnSpc>
                <a:spcPts val="5880"/>
              </a:lnSpc>
              <a:buFont typeface="Arial"/>
              <a:buChar char="•"/>
            </a:pPr>
            <a:r>
              <a:rPr lang="en-US" sz="4200">
                <a:solidFill>
                  <a:srgbClr val="261001"/>
                </a:solidFill>
                <a:latin typeface="Calibri (MS)"/>
                <a:ea typeface="Calibri (MS)"/>
                <a:cs typeface="Calibri (MS)"/>
                <a:sym typeface="Calibri (MS)"/>
              </a:rPr>
              <a:t>Exploratory Data Analysis (EDA)</a:t>
            </a:r>
          </a:p>
          <a:p>
            <a:pPr marL="906780" lvl="1" indent="-453390" algn="l">
              <a:lnSpc>
                <a:spcPts val="5880"/>
              </a:lnSpc>
              <a:buFont typeface="Arial"/>
              <a:buChar char="•"/>
            </a:pPr>
            <a:r>
              <a:rPr lang="en-US" sz="4200">
                <a:solidFill>
                  <a:srgbClr val="261001"/>
                </a:solidFill>
                <a:latin typeface="Calibri (MS)"/>
                <a:ea typeface="Calibri (MS)"/>
                <a:cs typeface="Calibri (MS)"/>
                <a:sym typeface="Calibri (MS)"/>
              </a:rPr>
              <a:t>Key Insights &amp; Findings</a:t>
            </a:r>
          </a:p>
          <a:p>
            <a:pPr marL="906780" lvl="1" indent="-453390" algn="l">
              <a:lnSpc>
                <a:spcPts val="5880"/>
              </a:lnSpc>
              <a:buFont typeface="Arial"/>
              <a:buChar char="•"/>
            </a:pPr>
            <a:r>
              <a:rPr lang="en-US" sz="4200">
                <a:solidFill>
                  <a:srgbClr val="261001"/>
                </a:solidFill>
                <a:latin typeface="Calibri (MS)"/>
                <a:ea typeface="Calibri (MS)"/>
                <a:cs typeface="Calibri (MS)"/>
                <a:sym typeface="Calibri (MS)"/>
              </a:rPr>
              <a:t>Conclusion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A9B7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57300" y="547688"/>
            <a:ext cx="15773400" cy="1988345"/>
            <a:chOff x="0" y="0"/>
            <a:chExt cx="21031200" cy="265112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031200" cy="2651126"/>
            </a:xfrm>
            <a:custGeom>
              <a:avLst/>
              <a:gdLst/>
              <a:ahLst/>
              <a:cxnLst/>
              <a:rect l="l" t="t" r="r" b="b"/>
              <a:pathLst>
                <a:path w="21031200" h="2651126">
                  <a:moveTo>
                    <a:pt x="0" y="0"/>
                  </a:moveTo>
                  <a:lnTo>
                    <a:pt x="21031200" y="0"/>
                  </a:lnTo>
                  <a:lnTo>
                    <a:pt x="21031200" y="2651126"/>
                  </a:lnTo>
                  <a:lnTo>
                    <a:pt x="0" y="265112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76200"/>
              <a:ext cx="21031200" cy="2574926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7559"/>
                </a:lnSpc>
              </a:pPr>
              <a:r>
                <a:rPr lang="en-US" sz="6999" b="1">
                  <a:solidFill>
                    <a:srgbClr val="000000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Context</a:t>
              </a:r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348740" y="2412207"/>
            <a:ext cx="15590520" cy="68804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7243" lvl="1" indent="-388622" algn="just">
              <a:lnSpc>
                <a:spcPts val="4968"/>
              </a:lnSpc>
              <a:buFont typeface="Arial"/>
              <a:buChar char="•"/>
            </a:pPr>
            <a:r>
              <a:rPr lang="en-US" sz="3600">
                <a:solidFill>
                  <a:srgbClr val="261001"/>
                </a:solidFill>
                <a:latin typeface="Calibri (MS)"/>
                <a:ea typeface="Calibri (MS)"/>
                <a:cs typeface="Calibri (MS)"/>
                <a:sym typeface="Calibri (MS)"/>
              </a:rPr>
              <a:t>This project analyzes </a:t>
            </a:r>
            <a:r>
              <a:rPr lang="en-US" sz="3600" b="1">
                <a:solidFill>
                  <a:srgbClr val="522F1C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149,116 transactions</a:t>
            </a:r>
            <a:r>
              <a:rPr lang="en-US" sz="3600">
                <a:solidFill>
                  <a:srgbClr val="261001"/>
                </a:solidFill>
                <a:latin typeface="Calibri (MS)"/>
                <a:ea typeface="Calibri (MS)"/>
                <a:cs typeface="Calibri (MS)"/>
                <a:sym typeface="Calibri (MS)"/>
              </a:rPr>
              <a:t> from a New York City coffee-shop chain with three locations: Hell’s Kitchen, Astoria, and Lower Manhattan, collected between</a:t>
            </a:r>
            <a:r>
              <a:rPr lang="en-US" sz="3600" b="1">
                <a:solidFill>
                  <a:srgbClr val="261001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 </a:t>
            </a:r>
            <a:r>
              <a:rPr lang="en-US" sz="3600" b="1">
                <a:solidFill>
                  <a:srgbClr val="522F1C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January 1 and June 30, 2023.</a:t>
            </a:r>
          </a:p>
          <a:p>
            <a:pPr algn="just">
              <a:lnSpc>
                <a:spcPts val="1380"/>
              </a:lnSpc>
            </a:pPr>
            <a:endParaRPr lang="en-US" sz="3600" b="1">
              <a:solidFill>
                <a:srgbClr val="522F1C"/>
              </a:solidFill>
              <a:latin typeface="Calibri (MS) Bold"/>
              <a:ea typeface="Calibri (MS) Bold"/>
              <a:cs typeface="Calibri (MS) Bold"/>
              <a:sym typeface="Calibri (MS) Bold"/>
            </a:endParaRPr>
          </a:p>
          <a:p>
            <a:pPr marL="777243" lvl="1" indent="-388622" algn="just">
              <a:lnSpc>
                <a:spcPts val="4968"/>
              </a:lnSpc>
              <a:buFont typeface="Arial"/>
              <a:buChar char="•"/>
            </a:pPr>
            <a:r>
              <a:rPr lang="en-US" sz="3600">
                <a:solidFill>
                  <a:srgbClr val="261001"/>
                </a:solidFill>
                <a:latin typeface="Calibri (MS)"/>
                <a:ea typeface="Calibri (MS)"/>
                <a:cs typeface="Calibri (MS)"/>
                <a:sym typeface="Calibri (MS)"/>
              </a:rPr>
              <a:t>Each transaction includes</a:t>
            </a:r>
            <a:r>
              <a:rPr lang="en-US" sz="3600" b="1">
                <a:solidFill>
                  <a:srgbClr val="261001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 </a:t>
            </a:r>
            <a:r>
              <a:rPr lang="en-US" sz="3600" b="1">
                <a:solidFill>
                  <a:srgbClr val="522F1C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date, time, store, product details, quantity, and unit price,</a:t>
            </a:r>
            <a:r>
              <a:rPr lang="en-US" sz="3600">
                <a:solidFill>
                  <a:srgbClr val="261001"/>
                </a:solidFill>
                <a:latin typeface="Calibri (MS)"/>
                <a:ea typeface="Calibri (MS)"/>
                <a:cs typeface="Calibri (MS)"/>
                <a:sym typeface="Calibri (MS)"/>
              </a:rPr>
              <a:t> allowing us to derive trends in revenue, demand, and purchasing behavior.</a:t>
            </a:r>
          </a:p>
          <a:p>
            <a:pPr algn="just">
              <a:lnSpc>
                <a:spcPts val="1379"/>
              </a:lnSpc>
            </a:pPr>
            <a:endParaRPr lang="en-US" sz="3600">
              <a:solidFill>
                <a:srgbClr val="261001"/>
              </a:solidFill>
              <a:latin typeface="Calibri (MS)"/>
              <a:ea typeface="Calibri (MS)"/>
              <a:cs typeface="Calibri (MS)"/>
              <a:sym typeface="Calibri (MS)"/>
            </a:endParaRPr>
          </a:p>
          <a:p>
            <a:pPr marL="777243" lvl="1" indent="-388622" algn="just">
              <a:lnSpc>
                <a:spcPts val="4968"/>
              </a:lnSpc>
              <a:buFont typeface="Arial"/>
              <a:buChar char="•"/>
            </a:pPr>
            <a:r>
              <a:rPr lang="en-US" sz="3600">
                <a:solidFill>
                  <a:srgbClr val="261001"/>
                </a:solidFill>
                <a:latin typeface="Calibri (MS)"/>
                <a:ea typeface="Calibri (MS)"/>
                <a:cs typeface="Calibri (MS)"/>
                <a:sym typeface="Calibri (MS)"/>
              </a:rPr>
              <a:t>The business offers a range of </a:t>
            </a:r>
            <a:r>
              <a:rPr lang="en-US" sz="3600" b="1">
                <a:solidFill>
                  <a:srgbClr val="522F1C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Coffee, Tea, Bakery items, Drinking Chocolate, Coffee Beans</a:t>
            </a:r>
            <a:r>
              <a:rPr lang="en-US" sz="3600">
                <a:solidFill>
                  <a:srgbClr val="522F1C"/>
                </a:solidFill>
                <a:latin typeface="Calibri (MS)"/>
                <a:ea typeface="Calibri (MS)"/>
                <a:cs typeface="Calibri (MS)"/>
                <a:sym typeface="Calibri (MS)"/>
              </a:rPr>
              <a:t>,</a:t>
            </a:r>
            <a:r>
              <a:rPr lang="en-US" sz="3600">
                <a:solidFill>
                  <a:srgbClr val="261001"/>
                </a:solidFill>
                <a:latin typeface="Calibri (MS)"/>
                <a:ea typeface="Calibri (MS)"/>
                <a:cs typeface="Calibri (MS)"/>
                <a:sym typeface="Calibri (MS)"/>
              </a:rPr>
              <a:t> and branded products.</a:t>
            </a:r>
          </a:p>
          <a:p>
            <a:pPr algn="just">
              <a:lnSpc>
                <a:spcPts val="1379"/>
              </a:lnSpc>
            </a:pPr>
            <a:endParaRPr lang="en-US" sz="3600">
              <a:solidFill>
                <a:srgbClr val="261001"/>
              </a:solidFill>
              <a:latin typeface="Calibri (MS)"/>
              <a:ea typeface="Calibri (MS)"/>
              <a:cs typeface="Calibri (MS)"/>
              <a:sym typeface="Calibri (MS)"/>
            </a:endParaRPr>
          </a:p>
          <a:p>
            <a:pPr marL="777243" lvl="1" indent="-388622" algn="just">
              <a:lnSpc>
                <a:spcPts val="4968"/>
              </a:lnSpc>
              <a:buFont typeface="Arial"/>
              <a:buChar char="•"/>
            </a:pPr>
            <a:r>
              <a:rPr lang="en-US" sz="3600">
                <a:solidFill>
                  <a:srgbClr val="261001"/>
                </a:solidFill>
                <a:latin typeface="Calibri (MS)"/>
                <a:ea typeface="Calibri (MS)"/>
                <a:cs typeface="Calibri (MS)"/>
                <a:sym typeface="Calibri (MS)"/>
              </a:rPr>
              <a:t>Our goal is to transform raw sales logs into </a:t>
            </a:r>
            <a:r>
              <a:rPr lang="en-US" sz="3600" b="1">
                <a:solidFill>
                  <a:srgbClr val="522F1C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actionable visual insights</a:t>
            </a:r>
            <a:r>
              <a:rPr lang="en-US" sz="3600">
                <a:solidFill>
                  <a:srgbClr val="261001"/>
                </a:solidFill>
                <a:latin typeface="Calibri (MS)"/>
                <a:ea typeface="Calibri (MS)"/>
                <a:cs typeface="Calibri (MS)"/>
                <a:sym typeface="Calibri (MS)"/>
              </a:rPr>
              <a:t> that inform </a:t>
            </a:r>
            <a:r>
              <a:rPr lang="en-US" sz="3600" b="1">
                <a:solidFill>
                  <a:srgbClr val="522F1C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staffing, inventory, and marketing decisions</a:t>
            </a:r>
            <a:r>
              <a:rPr lang="en-US" sz="3600">
                <a:solidFill>
                  <a:srgbClr val="522F1C"/>
                </a:solidFill>
                <a:latin typeface="Calibri (MS)"/>
                <a:ea typeface="Calibri (MS)"/>
                <a:cs typeface="Calibri (MS)"/>
                <a:sym typeface="Calibri (MS)"/>
              </a:rPr>
              <a:t>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A9B7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57300" y="547688"/>
            <a:ext cx="15773400" cy="1988345"/>
            <a:chOff x="0" y="0"/>
            <a:chExt cx="21031200" cy="265112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031200" cy="2651126"/>
            </a:xfrm>
            <a:custGeom>
              <a:avLst/>
              <a:gdLst/>
              <a:ahLst/>
              <a:cxnLst/>
              <a:rect l="l" t="t" r="r" b="b"/>
              <a:pathLst>
                <a:path w="21031200" h="2651126">
                  <a:moveTo>
                    <a:pt x="0" y="0"/>
                  </a:moveTo>
                  <a:lnTo>
                    <a:pt x="21031200" y="0"/>
                  </a:lnTo>
                  <a:lnTo>
                    <a:pt x="21031200" y="2651126"/>
                  </a:lnTo>
                  <a:lnTo>
                    <a:pt x="0" y="265112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76200"/>
              <a:ext cx="21031200" cy="2574926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7559"/>
                </a:lnSpc>
              </a:pPr>
              <a:r>
                <a:rPr lang="en-US" sz="6999" b="1">
                  <a:solidFill>
                    <a:srgbClr val="000000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Problem Definition </a:t>
              </a:r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348740" y="2412207"/>
            <a:ext cx="15681960" cy="73898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691"/>
              </a:lnSpc>
            </a:pPr>
            <a:r>
              <a:rPr lang="en-US" sz="3399" b="1">
                <a:solidFill>
                  <a:srgbClr val="261001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Problem:</a:t>
            </a:r>
            <a:r>
              <a:rPr lang="en-US" sz="3399" b="1" i="1">
                <a:solidFill>
                  <a:srgbClr val="261001"/>
                </a:solidFill>
                <a:latin typeface="Calibri (MS) Bold Italics"/>
                <a:ea typeface="Calibri (MS) Bold Italics"/>
                <a:cs typeface="Calibri (MS) Bold Italics"/>
                <a:sym typeface="Calibri (MS) Bold Italics"/>
              </a:rPr>
              <a:t> </a:t>
            </a:r>
            <a:r>
              <a:rPr lang="en-US" sz="3399">
                <a:solidFill>
                  <a:srgbClr val="261001"/>
                </a:solidFill>
                <a:latin typeface="Calibri (MS)"/>
                <a:ea typeface="Calibri (MS)"/>
                <a:cs typeface="Calibri (MS)"/>
                <a:sym typeface="Calibri (MS)"/>
              </a:rPr>
              <a:t>The coffee shop chain possesses extensive transaction data but lacks a clear visual narrative that reveals </a:t>
            </a:r>
            <a:r>
              <a:rPr lang="en-US" sz="3399" i="1">
                <a:solidFill>
                  <a:srgbClr val="261001"/>
                </a:solidFill>
                <a:latin typeface="Calibri (MS) Italics"/>
                <a:ea typeface="Calibri (MS) Italics"/>
                <a:cs typeface="Calibri (MS) Italics"/>
                <a:sym typeface="Calibri (MS) Italics"/>
              </a:rPr>
              <a:t>when</a:t>
            </a:r>
            <a:r>
              <a:rPr lang="en-US" sz="3399">
                <a:solidFill>
                  <a:srgbClr val="261001"/>
                </a:solidFill>
                <a:latin typeface="Calibri (MS)"/>
                <a:ea typeface="Calibri (MS)"/>
                <a:cs typeface="Calibri (MS)"/>
                <a:sym typeface="Calibri (MS)"/>
              </a:rPr>
              <a:t> customers buy, </a:t>
            </a:r>
            <a:r>
              <a:rPr lang="en-US" sz="3399" i="1">
                <a:solidFill>
                  <a:srgbClr val="261001"/>
                </a:solidFill>
                <a:latin typeface="Calibri (MS) Italics"/>
                <a:ea typeface="Calibri (MS) Italics"/>
                <a:cs typeface="Calibri (MS) Italics"/>
                <a:sym typeface="Calibri (MS) Italics"/>
              </a:rPr>
              <a:t>what</a:t>
            </a:r>
            <a:r>
              <a:rPr lang="en-US" sz="3399">
                <a:solidFill>
                  <a:srgbClr val="261001"/>
                </a:solidFill>
                <a:latin typeface="Calibri (MS)"/>
                <a:ea typeface="Calibri (MS)"/>
                <a:cs typeface="Calibri (MS)"/>
                <a:sym typeface="Calibri (MS)"/>
              </a:rPr>
              <a:t> they buy, and </a:t>
            </a:r>
            <a:r>
              <a:rPr lang="en-US" sz="3399" i="1">
                <a:solidFill>
                  <a:srgbClr val="261001"/>
                </a:solidFill>
                <a:latin typeface="Calibri (MS) Italics"/>
                <a:ea typeface="Calibri (MS) Italics"/>
                <a:cs typeface="Calibri (MS) Italics"/>
                <a:sym typeface="Calibri (MS) Italics"/>
              </a:rPr>
              <a:t>which stores</a:t>
            </a:r>
            <a:r>
              <a:rPr lang="en-US" sz="3399">
                <a:solidFill>
                  <a:srgbClr val="261001"/>
                </a:solidFill>
                <a:latin typeface="Calibri (MS)"/>
                <a:ea typeface="Calibri (MS)"/>
                <a:cs typeface="Calibri (MS)"/>
                <a:sym typeface="Calibri (MS)"/>
              </a:rPr>
              <a:t> or </a:t>
            </a:r>
            <a:r>
              <a:rPr lang="en-US" sz="3399" i="1">
                <a:solidFill>
                  <a:srgbClr val="261001"/>
                </a:solidFill>
                <a:latin typeface="Calibri (MS) Italics"/>
                <a:ea typeface="Calibri (MS) Italics"/>
                <a:cs typeface="Calibri (MS) Italics"/>
                <a:sym typeface="Calibri (MS) Italics"/>
              </a:rPr>
              <a:t>products</a:t>
            </a:r>
            <a:r>
              <a:rPr lang="en-US" sz="3399">
                <a:solidFill>
                  <a:srgbClr val="261001"/>
                </a:solidFill>
                <a:latin typeface="Calibri (MS)"/>
                <a:ea typeface="Calibri (MS)"/>
                <a:cs typeface="Calibri (MS)"/>
                <a:sym typeface="Calibri (MS)"/>
              </a:rPr>
              <a:t> drive revenue.</a:t>
            </a:r>
          </a:p>
          <a:p>
            <a:pPr algn="just">
              <a:lnSpc>
                <a:spcPts val="2070"/>
              </a:lnSpc>
            </a:pPr>
            <a:endParaRPr lang="en-US" sz="3399">
              <a:solidFill>
                <a:srgbClr val="261001"/>
              </a:solidFill>
              <a:latin typeface="Calibri (MS)"/>
              <a:ea typeface="Calibri (MS)"/>
              <a:cs typeface="Calibri (MS)"/>
              <a:sym typeface="Calibri (MS)"/>
            </a:endParaRPr>
          </a:p>
          <a:p>
            <a:pPr algn="just">
              <a:lnSpc>
                <a:spcPts val="4691"/>
              </a:lnSpc>
            </a:pPr>
            <a:r>
              <a:rPr lang="en-US" sz="3399" b="1">
                <a:solidFill>
                  <a:srgbClr val="261001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Research Questions:</a:t>
            </a:r>
          </a:p>
          <a:p>
            <a:pPr marL="734059" lvl="1" indent="-367030" algn="just">
              <a:lnSpc>
                <a:spcPts val="4691"/>
              </a:lnSpc>
              <a:buAutoNum type="arabicPeriod"/>
            </a:pPr>
            <a:r>
              <a:rPr lang="en-US" sz="3399" b="1">
                <a:solidFill>
                  <a:srgbClr val="261001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Temporal Trends:</a:t>
            </a:r>
            <a:r>
              <a:rPr lang="en-US" sz="3399">
                <a:solidFill>
                  <a:srgbClr val="261001"/>
                </a:solidFill>
                <a:latin typeface="Calibri (MS)"/>
                <a:ea typeface="Calibri (MS)"/>
                <a:cs typeface="Calibri (MS)"/>
                <a:sym typeface="Calibri (MS)"/>
              </a:rPr>
              <a:t> How do sales vary over time </a:t>
            </a:r>
            <a:r>
              <a:rPr lang="en-US" sz="3399" b="1">
                <a:solidFill>
                  <a:srgbClr val="522F1C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(by month, day of week, and hour of day)</a:t>
            </a:r>
            <a:r>
              <a:rPr lang="en-US" sz="3399">
                <a:solidFill>
                  <a:srgbClr val="522F1C"/>
                </a:solidFill>
                <a:latin typeface="Calibri (MS)"/>
                <a:ea typeface="Calibri (MS)"/>
                <a:cs typeface="Calibri (MS)"/>
                <a:sym typeface="Calibri (MS)"/>
              </a:rPr>
              <a:t> </a:t>
            </a:r>
            <a:r>
              <a:rPr lang="en-US" sz="3399">
                <a:solidFill>
                  <a:srgbClr val="261001"/>
                </a:solidFill>
                <a:latin typeface="Calibri (MS)"/>
                <a:ea typeface="Calibri (MS)"/>
                <a:cs typeface="Calibri (MS)"/>
                <a:sym typeface="Calibri (MS)"/>
              </a:rPr>
              <a:t>across the six-month period?</a:t>
            </a:r>
          </a:p>
          <a:p>
            <a:pPr marL="734059" lvl="1" indent="-367030" algn="just">
              <a:lnSpc>
                <a:spcPts val="4691"/>
              </a:lnSpc>
              <a:buAutoNum type="arabicPeriod"/>
            </a:pPr>
            <a:r>
              <a:rPr lang="en-US" sz="3399" b="1">
                <a:solidFill>
                  <a:srgbClr val="261001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Store Performance:</a:t>
            </a:r>
            <a:r>
              <a:rPr lang="en-US" sz="3399">
                <a:solidFill>
                  <a:srgbClr val="261001"/>
                </a:solidFill>
                <a:latin typeface="Calibri (MS)"/>
                <a:ea typeface="Calibri (MS)"/>
                <a:cs typeface="Calibri (MS)"/>
                <a:sym typeface="Calibri (MS)"/>
              </a:rPr>
              <a:t> How do the three </a:t>
            </a:r>
            <a:r>
              <a:rPr lang="en-US" sz="3399" b="1">
                <a:solidFill>
                  <a:srgbClr val="522F1C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store locations</a:t>
            </a:r>
            <a:r>
              <a:rPr lang="en-US" sz="3399">
                <a:solidFill>
                  <a:srgbClr val="522F1C"/>
                </a:solidFill>
                <a:latin typeface="Calibri (MS)"/>
                <a:ea typeface="Calibri (MS)"/>
                <a:cs typeface="Calibri (MS)"/>
                <a:sym typeface="Calibri (MS)"/>
              </a:rPr>
              <a:t> </a:t>
            </a:r>
            <a:r>
              <a:rPr lang="en-US" sz="3399">
                <a:solidFill>
                  <a:srgbClr val="261001"/>
                </a:solidFill>
                <a:latin typeface="Calibri (MS)"/>
                <a:ea typeface="Calibri (MS)"/>
                <a:cs typeface="Calibri (MS)"/>
                <a:sym typeface="Calibri (MS)"/>
              </a:rPr>
              <a:t>differ in revenue, order volume, and average order value (AOV)?</a:t>
            </a:r>
          </a:p>
          <a:p>
            <a:pPr marL="734059" lvl="1" indent="-367030" algn="just">
              <a:lnSpc>
                <a:spcPts val="4691"/>
              </a:lnSpc>
              <a:buAutoNum type="arabicPeriod"/>
            </a:pPr>
            <a:r>
              <a:rPr lang="en-US" sz="3399" b="1">
                <a:solidFill>
                  <a:srgbClr val="261001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Product Drivers:</a:t>
            </a:r>
            <a:r>
              <a:rPr lang="en-US" sz="3399">
                <a:solidFill>
                  <a:srgbClr val="261001"/>
                </a:solidFill>
                <a:latin typeface="Calibri (MS)"/>
                <a:ea typeface="Calibri (MS)"/>
                <a:cs typeface="Calibri (MS)"/>
                <a:sym typeface="Calibri (MS)"/>
              </a:rPr>
              <a:t> Which </a:t>
            </a:r>
            <a:r>
              <a:rPr lang="en-US" sz="3399" b="1">
                <a:solidFill>
                  <a:srgbClr val="522F1C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product categories</a:t>
            </a:r>
            <a:r>
              <a:rPr lang="en-US" sz="3399">
                <a:solidFill>
                  <a:srgbClr val="522F1C"/>
                </a:solidFill>
                <a:latin typeface="Calibri (MS)"/>
                <a:ea typeface="Calibri (MS)"/>
                <a:cs typeface="Calibri (MS)"/>
                <a:sym typeface="Calibri (MS)"/>
              </a:rPr>
              <a:t> </a:t>
            </a:r>
            <a:r>
              <a:rPr lang="en-US" sz="3399">
                <a:solidFill>
                  <a:srgbClr val="261001"/>
                </a:solidFill>
                <a:latin typeface="Calibri (MS)"/>
                <a:ea typeface="Calibri (MS)"/>
                <a:cs typeface="Calibri (MS)"/>
                <a:sym typeface="Calibri (MS)"/>
              </a:rPr>
              <a:t>and </a:t>
            </a:r>
            <a:r>
              <a:rPr lang="en-US" sz="3399" b="1">
                <a:solidFill>
                  <a:srgbClr val="522F1C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product types</a:t>
            </a:r>
            <a:r>
              <a:rPr lang="en-US" sz="3399">
                <a:solidFill>
                  <a:srgbClr val="522F1C"/>
                </a:solidFill>
                <a:latin typeface="Calibri (MS)"/>
                <a:ea typeface="Calibri (MS)"/>
                <a:cs typeface="Calibri (MS)"/>
                <a:sym typeface="Calibri (MS)"/>
              </a:rPr>
              <a:t> </a:t>
            </a:r>
            <a:r>
              <a:rPr lang="en-US" sz="3399">
                <a:solidFill>
                  <a:srgbClr val="261001"/>
                </a:solidFill>
                <a:latin typeface="Calibri (MS)"/>
                <a:ea typeface="Calibri (MS)"/>
                <a:cs typeface="Calibri (MS)"/>
                <a:sym typeface="Calibri (MS)"/>
              </a:rPr>
              <a:t>generate the most revenue and sales volume?</a:t>
            </a:r>
          </a:p>
          <a:p>
            <a:pPr marL="734059" lvl="1" indent="-367030" algn="just">
              <a:lnSpc>
                <a:spcPts val="4691"/>
              </a:lnSpc>
              <a:buAutoNum type="arabicPeriod"/>
            </a:pPr>
            <a:r>
              <a:rPr lang="en-US" sz="3399" b="1">
                <a:solidFill>
                  <a:srgbClr val="261001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Business Actions:</a:t>
            </a:r>
            <a:r>
              <a:rPr lang="en-US" sz="3399">
                <a:solidFill>
                  <a:srgbClr val="261001"/>
                </a:solidFill>
                <a:latin typeface="Calibri (MS)"/>
                <a:ea typeface="Calibri (MS)"/>
                <a:cs typeface="Calibri (MS)"/>
                <a:sym typeface="Calibri (MS)"/>
              </a:rPr>
              <a:t> Based on these patterns, what </a:t>
            </a:r>
            <a:r>
              <a:rPr lang="en-US" sz="3399" b="1">
                <a:solidFill>
                  <a:srgbClr val="522F1C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recommendations</a:t>
            </a:r>
            <a:r>
              <a:rPr lang="en-US" sz="3399">
                <a:solidFill>
                  <a:srgbClr val="261001"/>
                </a:solidFill>
                <a:latin typeface="Calibri (MS)"/>
                <a:ea typeface="Calibri (MS)"/>
                <a:cs typeface="Calibri (MS)"/>
                <a:sym typeface="Calibri (MS)"/>
              </a:rPr>
              <a:t> can improve staffing, inventory, and promotional strategies?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A9B7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57300" y="547688"/>
            <a:ext cx="15773400" cy="1988345"/>
            <a:chOff x="0" y="0"/>
            <a:chExt cx="21031200" cy="265112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031200" cy="2651126"/>
            </a:xfrm>
            <a:custGeom>
              <a:avLst/>
              <a:gdLst/>
              <a:ahLst/>
              <a:cxnLst/>
              <a:rect l="l" t="t" r="r" b="b"/>
              <a:pathLst>
                <a:path w="21031200" h="2651126">
                  <a:moveTo>
                    <a:pt x="0" y="0"/>
                  </a:moveTo>
                  <a:lnTo>
                    <a:pt x="21031200" y="0"/>
                  </a:lnTo>
                  <a:lnTo>
                    <a:pt x="21031200" y="2651126"/>
                  </a:lnTo>
                  <a:lnTo>
                    <a:pt x="0" y="265112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76200"/>
              <a:ext cx="21031200" cy="2574926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7559"/>
                </a:lnSpc>
              </a:pPr>
              <a:r>
                <a:rPr lang="en-US" sz="6999" b="1">
                  <a:solidFill>
                    <a:srgbClr val="000000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Project Motivation</a:t>
              </a:r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348740" y="2421732"/>
            <a:ext cx="15681960" cy="7442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416"/>
              </a:lnSpc>
            </a:pPr>
            <a:r>
              <a:rPr lang="en-US" sz="3200" b="1">
                <a:solidFill>
                  <a:srgbClr val="261001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Operational Efficiency: </a:t>
            </a:r>
            <a:r>
              <a:rPr lang="en-US" sz="3200">
                <a:solidFill>
                  <a:srgbClr val="261001"/>
                </a:solidFill>
                <a:latin typeface="Calibri (MS)"/>
                <a:ea typeface="Calibri (MS)"/>
                <a:cs typeface="Calibri (MS)"/>
                <a:sym typeface="Calibri (MS)"/>
              </a:rPr>
              <a:t>Staffing schedules and store hours should align with </a:t>
            </a:r>
            <a:r>
              <a:rPr lang="en-US" sz="3200" i="1">
                <a:solidFill>
                  <a:srgbClr val="261001"/>
                </a:solidFill>
                <a:latin typeface="Calibri (MS) Italics"/>
                <a:ea typeface="Calibri (MS) Italics"/>
                <a:cs typeface="Calibri (MS) Italics"/>
                <a:sym typeface="Calibri (MS) Italics"/>
              </a:rPr>
              <a:t>actual customer traffic patterns</a:t>
            </a:r>
            <a:r>
              <a:rPr lang="en-US" sz="3200">
                <a:solidFill>
                  <a:srgbClr val="261001"/>
                </a:solidFill>
                <a:latin typeface="Calibri (MS)"/>
                <a:ea typeface="Calibri (MS)"/>
                <a:cs typeface="Calibri (MS)"/>
                <a:sym typeface="Calibri (MS)"/>
              </a:rPr>
              <a:t> such as the morning rush versus slower afternoon hours to optimize labor costs and service quality.</a:t>
            </a:r>
          </a:p>
          <a:p>
            <a:pPr algn="just">
              <a:lnSpc>
                <a:spcPts val="2070"/>
              </a:lnSpc>
            </a:pPr>
            <a:endParaRPr lang="en-US" sz="3200">
              <a:solidFill>
                <a:srgbClr val="261001"/>
              </a:solidFill>
              <a:latin typeface="Calibri (MS)"/>
              <a:ea typeface="Calibri (MS)"/>
              <a:cs typeface="Calibri (MS)"/>
              <a:sym typeface="Calibri (MS)"/>
            </a:endParaRPr>
          </a:p>
          <a:p>
            <a:pPr algn="just">
              <a:lnSpc>
                <a:spcPts val="4416"/>
              </a:lnSpc>
            </a:pPr>
            <a:r>
              <a:rPr lang="en-US" sz="3200" b="1">
                <a:solidFill>
                  <a:srgbClr val="261001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Inventory Optimization:</a:t>
            </a:r>
            <a:r>
              <a:rPr lang="en-US" sz="3200">
                <a:solidFill>
                  <a:srgbClr val="261001"/>
                </a:solidFill>
                <a:latin typeface="Calibri (MS)"/>
                <a:ea typeface="Calibri (MS)"/>
                <a:cs typeface="Calibri (MS)"/>
                <a:sym typeface="Calibri (MS)"/>
              </a:rPr>
              <a:t> Understanding which </a:t>
            </a:r>
            <a:r>
              <a:rPr lang="en-US" sz="3200" b="1">
                <a:solidFill>
                  <a:srgbClr val="522F1C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categories</a:t>
            </a:r>
            <a:r>
              <a:rPr lang="en-US" sz="3200">
                <a:solidFill>
                  <a:srgbClr val="261001"/>
                </a:solidFill>
                <a:latin typeface="Calibri (MS)"/>
                <a:ea typeface="Calibri (MS)"/>
                <a:cs typeface="Calibri (MS)"/>
                <a:sym typeface="Calibri (MS)"/>
              </a:rPr>
              <a:t> (e.g., Coffee, Tea, Bakery) perform best at specific stores enables smarter procurement and reduces waste from overstocking low-demand items.</a:t>
            </a:r>
          </a:p>
          <a:p>
            <a:pPr algn="just">
              <a:lnSpc>
                <a:spcPts val="2070"/>
              </a:lnSpc>
            </a:pPr>
            <a:endParaRPr lang="en-US" sz="3200">
              <a:solidFill>
                <a:srgbClr val="261001"/>
              </a:solidFill>
              <a:latin typeface="Calibri (MS)"/>
              <a:ea typeface="Calibri (MS)"/>
              <a:cs typeface="Calibri (MS)"/>
              <a:sym typeface="Calibri (MS)"/>
            </a:endParaRPr>
          </a:p>
          <a:p>
            <a:pPr algn="just">
              <a:lnSpc>
                <a:spcPts val="4416"/>
              </a:lnSpc>
            </a:pPr>
            <a:r>
              <a:rPr lang="en-US" sz="3200" b="1">
                <a:solidFill>
                  <a:srgbClr val="261001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Targeted Marketing: </a:t>
            </a:r>
            <a:r>
              <a:rPr lang="en-US" sz="3200">
                <a:solidFill>
                  <a:srgbClr val="261001"/>
                </a:solidFill>
                <a:latin typeface="Calibri (MS)"/>
                <a:ea typeface="Calibri (MS)"/>
                <a:cs typeface="Calibri (MS)"/>
                <a:sym typeface="Calibri (MS)"/>
              </a:rPr>
              <a:t>Knowing </a:t>
            </a:r>
            <a:r>
              <a:rPr lang="en-US" sz="3200" b="1">
                <a:solidFill>
                  <a:srgbClr val="522F1C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low-traffic hours or underperforming product types</a:t>
            </a:r>
            <a:r>
              <a:rPr lang="en-US" sz="3200">
                <a:solidFill>
                  <a:srgbClr val="261001"/>
                </a:solidFill>
                <a:latin typeface="Calibri (MS)"/>
                <a:ea typeface="Calibri (MS)"/>
                <a:cs typeface="Calibri (MS)"/>
                <a:sym typeface="Calibri (MS)"/>
              </a:rPr>
              <a:t> helps design promotions that attract customers during off-peak times and balance demand across the day.</a:t>
            </a:r>
          </a:p>
          <a:p>
            <a:pPr algn="just">
              <a:lnSpc>
                <a:spcPts val="2070"/>
              </a:lnSpc>
            </a:pPr>
            <a:endParaRPr lang="en-US" sz="3200">
              <a:solidFill>
                <a:srgbClr val="261001"/>
              </a:solidFill>
              <a:latin typeface="Calibri (MS)"/>
              <a:ea typeface="Calibri (MS)"/>
              <a:cs typeface="Calibri (MS)"/>
              <a:sym typeface="Calibri (MS)"/>
            </a:endParaRPr>
          </a:p>
          <a:p>
            <a:pPr algn="just">
              <a:lnSpc>
                <a:spcPts val="4416"/>
              </a:lnSpc>
            </a:pPr>
            <a:r>
              <a:rPr lang="en-US" sz="3200" b="1">
                <a:solidFill>
                  <a:srgbClr val="261001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Visualization Value: </a:t>
            </a:r>
            <a:r>
              <a:rPr lang="en-US" sz="3200">
                <a:solidFill>
                  <a:srgbClr val="261001"/>
                </a:solidFill>
                <a:latin typeface="Calibri (MS)"/>
                <a:ea typeface="Calibri (MS)"/>
                <a:cs typeface="Calibri (MS)"/>
                <a:sym typeface="Calibri (MS)"/>
              </a:rPr>
              <a:t>This dataset demonstrates how </a:t>
            </a:r>
            <a:r>
              <a:rPr lang="en-US" sz="3200" b="1">
                <a:solidFill>
                  <a:srgbClr val="522F1C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effective data visualization</a:t>
            </a:r>
            <a:r>
              <a:rPr lang="en-US" sz="3200">
                <a:solidFill>
                  <a:srgbClr val="261001"/>
                </a:solidFill>
                <a:latin typeface="Calibri (MS)"/>
                <a:ea typeface="Calibri (MS)"/>
                <a:cs typeface="Calibri (MS)"/>
                <a:sym typeface="Calibri (MS)"/>
              </a:rPr>
              <a:t> converts raw sales logs into clear, actionable insightsthat support better decision-making, not just aesthetically pleasing charts.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A9B7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57300" y="547688"/>
            <a:ext cx="15773400" cy="1988345"/>
            <a:chOff x="0" y="0"/>
            <a:chExt cx="21031200" cy="265112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031200" cy="2651126"/>
            </a:xfrm>
            <a:custGeom>
              <a:avLst/>
              <a:gdLst/>
              <a:ahLst/>
              <a:cxnLst/>
              <a:rect l="l" t="t" r="r" b="b"/>
              <a:pathLst>
                <a:path w="21031200" h="2651126">
                  <a:moveTo>
                    <a:pt x="0" y="0"/>
                  </a:moveTo>
                  <a:lnTo>
                    <a:pt x="21031200" y="0"/>
                  </a:lnTo>
                  <a:lnTo>
                    <a:pt x="21031200" y="2651126"/>
                  </a:lnTo>
                  <a:lnTo>
                    <a:pt x="0" y="265112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76200"/>
              <a:ext cx="21031200" cy="2574926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7559"/>
                </a:lnSpc>
              </a:pPr>
              <a:r>
                <a:rPr lang="en-US" sz="6999" b="1">
                  <a:solidFill>
                    <a:srgbClr val="000000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Proposed Methodology</a:t>
              </a:r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303020" y="2235614"/>
            <a:ext cx="15681960" cy="76470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91"/>
              </a:lnSpc>
            </a:pPr>
            <a:r>
              <a:rPr lang="en-US" sz="3399" b="1">
                <a:solidFill>
                  <a:srgbClr val="261001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1. Data Preparation</a:t>
            </a:r>
          </a:p>
          <a:p>
            <a:pPr marL="734059" lvl="1" indent="-367030" algn="just">
              <a:lnSpc>
                <a:spcPts val="4691"/>
              </a:lnSpc>
              <a:buFont typeface="Arial"/>
              <a:buChar char="•"/>
            </a:pPr>
            <a:r>
              <a:rPr lang="en-US" sz="3399">
                <a:solidFill>
                  <a:srgbClr val="261001"/>
                </a:solidFill>
                <a:latin typeface="Calibri (MS)"/>
                <a:ea typeface="Calibri (MS)"/>
                <a:cs typeface="Calibri (MS)"/>
                <a:sym typeface="Calibri (MS)"/>
              </a:rPr>
              <a:t>Loaded </a:t>
            </a:r>
            <a:r>
              <a:rPr lang="en-US" sz="3399" b="1">
                <a:solidFill>
                  <a:srgbClr val="522F1C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149,116 transactions</a:t>
            </a:r>
            <a:r>
              <a:rPr lang="en-US" sz="3399">
                <a:solidFill>
                  <a:srgbClr val="261001"/>
                </a:solidFill>
                <a:latin typeface="Calibri (MS)"/>
                <a:ea typeface="Calibri (MS)"/>
                <a:cs typeface="Calibri (MS)"/>
                <a:sym typeface="Calibri (MS)"/>
              </a:rPr>
              <a:t> (11 variables) from three NYC locations.</a:t>
            </a:r>
          </a:p>
          <a:p>
            <a:pPr marL="734059" lvl="1" indent="-367030" algn="just">
              <a:lnSpc>
                <a:spcPts val="4691"/>
              </a:lnSpc>
              <a:buFont typeface="Arial"/>
              <a:buChar char="•"/>
            </a:pPr>
            <a:r>
              <a:rPr lang="en-US" sz="3399">
                <a:solidFill>
                  <a:srgbClr val="261001"/>
                </a:solidFill>
                <a:latin typeface="Calibri (MS)"/>
                <a:ea typeface="Calibri (MS)"/>
                <a:cs typeface="Calibri (MS)"/>
                <a:sym typeface="Calibri (MS)"/>
              </a:rPr>
              <a:t>Cleaned data, handled missing values, and derived fields:</a:t>
            </a:r>
          </a:p>
          <a:p>
            <a:pPr algn="ctr">
              <a:lnSpc>
                <a:spcPts val="4691"/>
              </a:lnSpc>
            </a:pPr>
            <a:r>
              <a:rPr lang="en-US" sz="3399">
                <a:solidFill>
                  <a:srgbClr val="261001"/>
                </a:solidFill>
                <a:latin typeface="Calibri (MS)"/>
                <a:ea typeface="Calibri (MS)"/>
                <a:cs typeface="Calibri (MS)"/>
                <a:sym typeface="Calibri (MS)"/>
              </a:rPr>
              <a:t>    </a:t>
            </a:r>
            <a:r>
              <a:rPr lang="en-US" sz="3399" i="1">
                <a:solidFill>
                  <a:srgbClr val="261001"/>
                </a:solidFill>
                <a:latin typeface="Calibri (MS) Italics"/>
                <a:ea typeface="Calibri (MS) Italics"/>
                <a:cs typeface="Calibri (MS) Italics"/>
                <a:sym typeface="Calibri (MS) Italics"/>
              </a:rPr>
              <a:t>sales = qty × unit price, day of week, month, hour</a:t>
            </a:r>
          </a:p>
          <a:p>
            <a:pPr algn="just">
              <a:lnSpc>
                <a:spcPts val="2070"/>
              </a:lnSpc>
            </a:pPr>
            <a:endParaRPr lang="en-US" sz="3399" i="1">
              <a:solidFill>
                <a:srgbClr val="261001"/>
              </a:solidFill>
              <a:latin typeface="Calibri (MS) Italics"/>
              <a:ea typeface="Calibri (MS) Italics"/>
              <a:cs typeface="Calibri (MS) Italics"/>
              <a:sym typeface="Calibri (MS) Italics"/>
            </a:endParaRPr>
          </a:p>
          <a:p>
            <a:pPr algn="just">
              <a:lnSpc>
                <a:spcPts val="4691"/>
              </a:lnSpc>
            </a:pPr>
            <a:r>
              <a:rPr lang="en-US" sz="3399" b="1">
                <a:solidFill>
                  <a:srgbClr val="261001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2. Exploratory Data Analysis (EDA)</a:t>
            </a:r>
          </a:p>
          <a:p>
            <a:pPr marL="734059" lvl="1" indent="-367030" algn="just">
              <a:lnSpc>
                <a:spcPts val="4691"/>
              </a:lnSpc>
              <a:buFont typeface="Arial"/>
              <a:buChar char="•"/>
            </a:pPr>
            <a:r>
              <a:rPr lang="en-US" sz="3399">
                <a:solidFill>
                  <a:srgbClr val="261001"/>
                </a:solidFill>
                <a:latin typeface="Calibri (MS)"/>
                <a:ea typeface="Calibri (MS)"/>
                <a:cs typeface="Calibri (MS)"/>
                <a:sym typeface="Calibri (MS)"/>
              </a:rPr>
              <a:t>Aggregated by </a:t>
            </a:r>
            <a:r>
              <a:rPr lang="en-US" sz="3399" b="1">
                <a:solidFill>
                  <a:srgbClr val="522F1C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time, store, </a:t>
            </a:r>
            <a:r>
              <a:rPr lang="en-US" sz="3399">
                <a:solidFill>
                  <a:srgbClr val="522F1C"/>
                </a:solidFill>
                <a:latin typeface="Calibri (MS)"/>
                <a:ea typeface="Calibri (MS)"/>
                <a:cs typeface="Calibri (MS)"/>
                <a:sym typeface="Calibri (MS)"/>
              </a:rPr>
              <a:t>and </a:t>
            </a:r>
            <a:r>
              <a:rPr lang="en-US" sz="3399" b="1">
                <a:solidFill>
                  <a:srgbClr val="522F1C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product category/type.</a:t>
            </a:r>
          </a:p>
          <a:p>
            <a:pPr marL="734059" lvl="1" indent="-367030" algn="just">
              <a:lnSpc>
                <a:spcPts val="4691"/>
              </a:lnSpc>
              <a:buFont typeface="Arial"/>
              <a:buChar char="•"/>
            </a:pPr>
            <a:r>
              <a:rPr lang="en-US" sz="3399">
                <a:solidFill>
                  <a:srgbClr val="261001"/>
                </a:solidFill>
                <a:latin typeface="Calibri (MS)"/>
                <a:ea typeface="Calibri (MS)"/>
                <a:cs typeface="Calibri (MS)"/>
                <a:sym typeface="Calibri (MS)"/>
              </a:rPr>
              <a:t>Computed key metrics: </a:t>
            </a:r>
            <a:r>
              <a:rPr lang="en-US" sz="3399" b="1">
                <a:solidFill>
                  <a:srgbClr val="522F1C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revenue, quantity sold, transactions,</a:t>
            </a:r>
            <a:r>
              <a:rPr lang="en-US" sz="3399">
                <a:solidFill>
                  <a:srgbClr val="522F1C"/>
                </a:solidFill>
                <a:latin typeface="Calibri (MS)"/>
                <a:ea typeface="Calibri (MS)"/>
                <a:cs typeface="Calibri (MS)"/>
                <a:sym typeface="Calibri (MS)"/>
              </a:rPr>
              <a:t> </a:t>
            </a:r>
            <a:r>
              <a:rPr lang="en-US" sz="3399">
                <a:solidFill>
                  <a:srgbClr val="261001"/>
                </a:solidFill>
                <a:latin typeface="Calibri (MS)"/>
                <a:ea typeface="Calibri (MS)"/>
                <a:cs typeface="Calibri (MS)"/>
                <a:sym typeface="Calibri (MS)"/>
              </a:rPr>
              <a:t>and </a:t>
            </a:r>
            <a:r>
              <a:rPr lang="en-US" sz="3399" b="1">
                <a:solidFill>
                  <a:srgbClr val="522F1C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AOV.</a:t>
            </a:r>
          </a:p>
          <a:p>
            <a:pPr marL="734059" lvl="1" indent="-367030" algn="just">
              <a:lnSpc>
                <a:spcPts val="4691"/>
              </a:lnSpc>
              <a:buFont typeface="Arial"/>
              <a:buChar char="•"/>
            </a:pPr>
            <a:r>
              <a:rPr lang="en-US" sz="3399">
                <a:solidFill>
                  <a:srgbClr val="261001"/>
                </a:solidFill>
                <a:latin typeface="Calibri (MS)"/>
                <a:ea typeface="Calibri (MS)"/>
                <a:cs typeface="Calibri (MS)"/>
                <a:sym typeface="Calibri (MS)"/>
              </a:rPr>
              <a:t>Designed visualizations to uncover temporal, store, and product patterns.</a:t>
            </a:r>
          </a:p>
          <a:p>
            <a:pPr algn="just">
              <a:lnSpc>
                <a:spcPts val="2070"/>
              </a:lnSpc>
            </a:pPr>
            <a:endParaRPr lang="en-US" sz="3399">
              <a:solidFill>
                <a:srgbClr val="261001"/>
              </a:solidFill>
              <a:latin typeface="Calibri (MS)"/>
              <a:ea typeface="Calibri (MS)"/>
              <a:cs typeface="Calibri (MS)"/>
              <a:sym typeface="Calibri (MS)"/>
            </a:endParaRPr>
          </a:p>
          <a:p>
            <a:pPr algn="just">
              <a:lnSpc>
                <a:spcPts val="4691"/>
              </a:lnSpc>
            </a:pPr>
            <a:r>
              <a:rPr lang="en-US" sz="3399" b="1">
                <a:solidFill>
                  <a:srgbClr val="261001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3. Visualization &amp; Insight Generation</a:t>
            </a:r>
          </a:p>
          <a:p>
            <a:pPr marL="734059" lvl="1" indent="-367030" algn="just">
              <a:lnSpc>
                <a:spcPts val="4691"/>
              </a:lnSpc>
              <a:buFont typeface="Arial"/>
              <a:buChar char="•"/>
            </a:pPr>
            <a:r>
              <a:rPr lang="en-US" sz="3399">
                <a:solidFill>
                  <a:srgbClr val="261001"/>
                </a:solidFill>
                <a:latin typeface="Calibri (MS)"/>
                <a:ea typeface="Calibri (MS)"/>
                <a:cs typeface="Calibri (MS)"/>
                <a:sym typeface="Calibri (MS)"/>
              </a:rPr>
              <a:t>Applied information visualization principles for </a:t>
            </a:r>
            <a:r>
              <a:rPr lang="en-US" sz="3399" b="1">
                <a:solidFill>
                  <a:srgbClr val="522F1C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clarity and accuracy.</a:t>
            </a:r>
          </a:p>
          <a:p>
            <a:pPr marL="734059" lvl="1" indent="-367030" algn="just">
              <a:lnSpc>
                <a:spcPts val="4691"/>
              </a:lnSpc>
              <a:buFont typeface="Arial"/>
              <a:buChar char="•"/>
            </a:pPr>
            <a:r>
              <a:rPr lang="en-US" sz="3399">
                <a:solidFill>
                  <a:srgbClr val="261001"/>
                </a:solidFill>
                <a:latin typeface="Calibri (MS)"/>
                <a:ea typeface="Calibri (MS)"/>
                <a:cs typeface="Calibri (MS)"/>
                <a:sym typeface="Calibri (MS)"/>
              </a:rPr>
              <a:t>Interpreted visuals to generate </a:t>
            </a:r>
            <a:r>
              <a:rPr lang="en-US" sz="3399" b="1">
                <a:solidFill>
                  <a:srgbClr val="522F1C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business insights</a:t>
            </a:r>
            <a:r>
              <a:rPr lang="en-US" sz="3399">
                <a:solidFill>
                  <a:srgbClr val="261001"/>
                </a:solidFill>
                <a:latin typeface="Calibri (MS)"/>
                <a:ea typeface="Calibri (MS)"/>
                <a:cs typeface="Calibri (MS)"/>
                <a:sym typeface="Calibri (MS)"/>
              </a:rPr>
              <a:t> on staffing, inventory, and marketing.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A9B7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57300" y="547688"/>
            <a:ext cx="15773400" cy="1988345"/>
            <a:chOff x="0" y="0"/>
            <a:chExt cx="21031200" cy="265112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031200" cy="2651126"/>
            </a:xfrm>
            <a:custGeom>
              <a:avLst/>
              <a:gdLst/>
              <a:ahLst/>
              <a:cxnLst/>
              <a:rect l="l" t="t" r="r" b="b"/>
              <a:pathLst>
                <a:path w="21031200" h="2651126">
                  <a:moveTo>
                    <a:pt x="0" y="0"/>
                  </a:moveTo>
                  <a:lnTo>
                    <a:pt x="21031200" y="0"/>
                  </a:lnTo>
                  <a:lnTo>
                    <a:pt x="21031200" y="2651126"/>
                  </a:lnTo>
                  <a:lnTo>
                    <a:pt x="0" y="265112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76200"/>
              <a:ext cx="21031200" cy="2574926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7559"/>
                </a:lnSpc>
              </a:pPr>
              <a:r>
                <a:rPr lang="en-US" sz="6999" b="1">
                  <a:solidFill>
                    <a:srgbClr val="000000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Data source​</a:t>
              </a:r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303020" y="2235614"/>
            <a:ext cx="15681960" cy="69803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 algn="just">
              <a:lnSpc>
                <a:spcPts val="4691"/>
              </a:lnSpc>
              <a:buFont typeface="Arial"/>
              <a:buChar char="•"/>
            </a:pPr>
            <a:r>
              <a:rPr lang="en-US" sz="3399" b="1">
                <a:solidFill>
                  <a:srgbClr val="261001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Dataset:</a:t>
            </a:r>
            <a:r>
              <a:rPr lang="en-US" sz="3399">
                <a:solidFill>
                  <a:srgbClr val="261001"/>
                </a:solidFill>
                <a:latin typeface="Calibri (MS)"/>
                <a:ea typeface="Calibri (MS)"/>
                <a:cs typeface="Calibri (MS)"/>
                <a:sym typeface="Calibri (MS)"/>
              </a:rPr>
              <a:t> </a:t>
            </a:r>
            <a:r>
              <a:rPr lang="en-US" sz="3399" i="1">
                <a:solidFill>
                  <a:srgbClr val="261001"/>
                </a:solidFill>
                <a:latin typeface="Calibri (MS) Italics"/>
                <a:ea typeface="Calibri (MS) Italics"/>
                <a:cs typeface="Calibri (MS) Italics"/>
                <a:sym typeface="Calibri (MS) Italics"/>
              </a:rPr>
              <a:t>Coffee Shop Sales - Transactions </a:t>
            </a:r>
            <a:r>
              <a:rPr lang="en-US" sz="3399">
                <a:solidFill>
                  <a:srgbClr val="261001"/>
                </a:solidFill>
                <a:latin typeface="Calibri (MS)"/>
                <a:ea typeface="Calibri (MS)"/>
                <a:cs typeface="Calibri (MS)"/>
                <a:sym typeface="Calibri (MS)"/>
              </a:rPr>
              <a:t>(Kaggle).</a:t>
            </a:r>
          </a:p>
          <a:p>
            <a:pPr algn="just">
              <a:lnSpc>
                <a:spcPts val="2070"/>
              </a:lnSpc>
            </a:pPr>
            <a:endParaRPr lang="en-US" sz="3399">
              <a:solidFill>
                <a:srgbClr val="261001"/>
              </a:solidFill>
              <a:latin typeface="Calibri (MS)"/>
              <a:ea typeface="Calibri (MS)"/>
              <a:cs typeface="Calibri (MS)"/>
              <a:sym typeface="Calibri (MS)"/>
            </a:endParaRPr>
          </a:p>
          <a:p>
            <a:pPr marL="734059" lvl="1" indent="-367030" algn="just">
              <a:lnSpc>
                <a:spcPts val="4691"/>
              </a:lnSpc>
              <a:buFont typeface="Arial"/>
              <a:buChar char="•"/>
            </a:pPr>
            <a:r>
              <a:rPr lang="en-US" sz="3399" b="1">
                <a:solidFill>
                  <a:srgbClr val="261001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Time Range:</a:t>
            </a:r>
            <a:r>
              <a:rPr lang="en-US" sz="3399">
                <a:solidFill>
                  <a:srgbClr val="261001"/>
                </a:solidFill>
                <a:latin typeface="Calibri (MS)"/>
                <a:ea typeface="Calibri (MS)"/>
                <a:cs typeface="Calibri (MS)"/>
                <a:sym typeface="Calibri (MS)"/>
              </a:rPr>
              <a:t> </a:t>
            </a:r>
            <a:r>
              <a:rPr lang="en-US" sz="3399" i="1">
                <a:solidFill>
                  <a:srgbClr val="261001"/>
                </a:solidFill>
                <a:latin typeface="Calibri (MS) Italics"/>
                <a:ea typeface="Calibri (MS) Italics"/>
                <a:cs typeface="Calibri (MS) Italics"/>
                <a:sym typeface="Calibri (MS) Italics"/>
              </a:rPr>
              <a:t>January 1 - June 30, 2023</a:t>
            </a:r>
            <a:r>
              <a:rPr lang="en-US" sz="3399">
                <a:solidFill>
                  <a:srgbClr val="261001"/>
                </a:solidFill>
                <a:latin typeface="Calibri (MS)"/>
                <a:ea typeface="Calibri (MS)"/>
                <a:cs typeface="Calibri (MS)"/>
                <a:sym typeface="Calibri (MS)"/>
              </a:rPr>
              <a:t> (6 months).</a:t>
            </a:r>
          </a:p>
          <a:p>
            <a:pPr algn="just">
              <a:lnSpc>
                <a:spcPts val="2070"/>
              </a:lnSpc>
            </a:pPr>
            <a:endParaRPr lang="en-US" sz="3399">
              <a:solidFill>
                <a:srgbClr val="261001"/>
              </a:solidFill>
              <a:latin typeface="Calibri (MS)"/>
              <a:ea typeface="Calibri (MS)"/>
              <a:cs typeface="Calibri (MS)"/>
              <a:sym typeface="Calibri (MS)"/>
            </a:endParaRPr>
          </a:p>
          <a:p>
            <a:pPr marL="734059" lvl="1" indent="-367030" algn="just">
              <a:lnSpc>
                <a:spcPts val="4691"/>
              </a:lnSpc>
              <a:buFont typeface="Arial"/>
              <a:buChar char="•"/>
            </a:pPr>
            <a:r>
              <a:rPr lang="en-US" sz="3399" b="1">
                <a:solidFill>
                  <a:srgbClr val="261001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Records:</a:t>
            </a:r>
            <a:r>
              <a:rPr lang="en-US" sz="3399">
                <a:solidFill>
                  <a:srgbClr val="261001"/>
                </a:solidFill>
                <a:latin typeface="Calibri (MS)"/>
                <a:ea typeface="Calibri (MS)"/>
                <a:cs typeface="Calibri (MS)"/>
                <a:sym typeface="Calibri (MS)"/>
              </a:rPr>
              <a:t> </a:t>
            </a:r>
            <a:r>
              <a:rPr lang="en-US" sz="3399" i="1">
                <a:solidFill>
                  <a:srgbClr val="261001"/>
                </a:solidFill>
                <a:latin typeface="Calibri (MS) Italics"/>
                <a:ea typeface="Calibri (MS) Italics"/>
                <a:cs typeface="Calibri (MS) Italics"/>
                <a:sym typeface="Calibri (MS) Italics"/>
              </a:rPr>
              <a:t>149,116 transactions</a:t>
            </a:r>
            <a:r>
              <a:rPr lang="en-US" sz="3399">
                <a:solidFill>
                  <a:srgbClr val="261001"/>
                </a:solidFill>
                <a:latin typeface="Calibri (MS)"/>
                <a:ea typeface="Calibri (MS)"/>
                <a:cs typeface="Calibri (MS)"/>
                <a:sym typeface="Calibri (MS)"/>
              </a:rPr>
              <a:t> across three NYC stores - </a:t>
            </a:r>
            <a:r>
              <a:rPr lang="en-US" sz="3399" b="1">
                <a:solidFill>
                  <a:srgbClr val="522F1C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Hell’s Kitchen, Astoria,</a:t>
            </a:r>
            <a:r>
              <a:rPr lang="en-US" sz="3399">
                <a:solidFill>
                  <a:srgbClr val="522F1C"/>
                </a:solidFill>
                <a:latin typeface="Calibri (MS)"/>
                <a:ea typeface="Calibri (MS)"/>
                <a:cs typeface="Calibri (MS)"/>
                <a:sym typeface="Calibri (MS)"/>
              </a:rPr>
              <a:t> and </a:t>
            </a:r>
            <a:r>
              <a:rPr lang="en-US" sz="3399" b="1">
                <a:solidFill>
                  <a:srgbClr val="522F1C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Lower Manhattan.</a:t>
            </a:r>
          </a:p>
          <a:p>
            <a:pPr algn="just">
              <a:lnSpc>
                <a:spcPts val="2070"/>
              </a:lnSpc>
            </a:pPr>
            <a:endParaRPr lang="en-US" sz="3399" b="1">
              <a:solidFill>
                <a:srgbClr val="522F1C"/>
              </a:solidFill>
              <a:latin typeface="Calibri (MS) Bold"/>
              <a:ea typeface="Calibri (MS) Bold"/>
              <a:cs typeface="Calibri (MS) Bold"/>
              <a:sym typeface="Calibri (MS) Bold"/>
            </a:endParaRPr>
          </a:p>
          <a:p>
            <a:pPr marL="734059" lvl="1" indent="-367030" algn="just">
              <a:lnSpc>
                <a:spcPts val="4691"/>
              </a:lnSpc>
              <a:buFont typeface="Arial"/>
              <a:buChar char="•"/>
            </a:pPr>
            <a:r>
              <a:rPr lang="en-US" sz="3399" b="1">
                <a:solidFill>
                  <a:srgbClr val="261001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Key Fields:</a:t>
            </a:r>
          </a:p>
          <a:p>
            <a:pPr marL="1468119" lvl="2" indent="-489373" algn="just">
              <a:lnSpc>
                <a:spcPts val="4691"/>
              </a:lnSpc>
              <a:buFont typeface="Arial"/>
              <a:buChar char="⚬"/>
            </a:pPr>
            <a:r>
              <a:rPr lang="en-US" sz="3399" i="1">
                <a:solidFill>
                  <a:srgbClr val="261001"/>
                </a:solidFill>
                <a:latin typeface="Calibri (MS) Italics"/>
                <a:ea typeface="Calibri (MS) Italics"/>
                <a:cs typeface="Calibri (MS) Italics"/>
                <a:sym typeface="Calibri (MS) Italics"/>
              </a:rPr>
              <a:t>Transaction:</a:t>
            </a:r>
            <a:r>
              <a:rPr lang="en-US" sz="3399">
                <a:solidFill>
                  <a:srgbClr val="261001"/>
                </a:solidFill>
                <a:latin typeface="Calibri (MS)"/>
                <a:ea typeface="Calibri (MS)"/>
                <a:cs typeface="Calibri (MS)"/>
                <a:sym typeface="Calibri (MS)"/>
              </a:rPr>
              <a:t> date, time, quantity, and unit price</a:t>
            </a:r>
          </a:p>
          <a:p>
            <a:pPr marL="1468119" lvl="2" indent="-489373" algn="just">
              <a:lnSpc>
                <a:spcPts val="4691"/>
              </a:lnSpc>
              <a:buFont typeface="Arial"/>
              <a:buChar char="⚬"/>
            </a:pPr>
            <a:r>
              <a:rPr lang="en-US" sz="3399" i="1">
                <a:solidFill>
                  <a:srgbClr val="261001"/>
                </a:solidFill>
                <a:latin typeface="Calibri (MS) Italics"/>
                <a:ea typeface="Calibri (MS) Italics"/>
                <a:cs typeface="Calibri (MS) Italics"/>
                <a:sym typeface="Calibri (MS) Italics"/>
              </a:rPr>
              <a:t>Store:</a:t>
            </a:r>
            <a:r>
              <a:rPr lang="en-US" sz="3399">
                <a:solidFill>
                  <a:srgbClr val="261001"/>
                </a:solidFill>
                <a:latin typeface="Calibri (MS)"/>
                <a:ea typeface="Calibri (MS)"/>
                <a:cs typeface="Calibri (MS)"/>
                <a:sym typeface="Calibri (MS)"/>
              </a:rPr>
              <a:t> location identifiers</a:t>
            </a:r>
          </a:p>
          <a:p>
            <a:pPr marL="1468119" lvl="2" indent="-489373" algn="just">
              <a:lnSpc>
                <a:spcPts val="4691"/>
              </a:lnSpc>
              <a:buFont typeface="Arial"/>
              <a:buChar char="⚬"/>
            </a:pPr>
            <a:r>
              <a:rPr lang="en-US" sz="3399" i="1">
                <a:solidFill>
                  <a:srgbClr val="261001"/>
                </a:solidFill>
                <a:latin typeface="Calibri (MS) Italics"/>
                <a:ea typeface="Calibri (MS) Italics"/>
                <a:cs typeface="Calibri (MS) Italics"/>
                <a:sym typeface="Calibri (MS) Italics"/>
              </a:rPr>
              <a:t>Product:</a:t>
            </a:r>
            <a:r>
              <a:rPr lang="en-US" sz="3399">
                <a:solidFill>
                  <a:srgbClr val="261001"/>
                </a:solidFill>
                <a:latin typeface="Calibri (MS)"/>
                <a:ea typeface="Calibri (MS)"/>
                <a:cs typeface="Calibri (MS)"/>
                <a:sym typeface="Calibri (MS)"/>
              </a:rPr>
              <a:t> category, type, and details</a:t>
            </a:r>
          </a:p>
          <a:p>
            <a:pPr algn="just">
              <a:lnSpc>
                <a:spcPts val="2070"/>
              </a:lnSpc>
            </a:pPr>
            <a:endParaRPr lang="en-US" sz="3399">
              <a:solidFill>
                <a:srgbClr val="261001"/>
              </a:solidFill>
              <a:latin typeface="Calibri (MS)"/>
              <a:ea typeface="Calibri (MS)"/>
              <a:cs typeface="Calibri (MS)"/>
              <a:sym typeface="Calibri (MS)"/>
            </a:endParaRPr>
          </a:p>
          <a:p>
            <a:pPr marL="734059" lvl="1" indent="-367030" algn="just">
              <a:lnSpc>
                <a:spcPts val="4691"/>
              </a:lnSpc>
              <a:buFont typeface="Arial"/>
              <a:buChar char="•"/>
            </a:pPr>
            <a:r>
              <a:rPr lang="en-US" sz="3399" b="1">
                <a:solidFill>
                  <a:srgbClr val="261001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Derived Metric:</a:t>
            </a:r>
          </a:p>
          <a:p>
            <a:pPr marL="1468119" lvl="2" indent="-489373" algn="just">
              <a:lnSpc>
                <a:spcPts val="4691"/>
              </a:lnSpc>
              <a:buFont typeface="Arial"/>
              <a:buChar char="⚬"/>
            </a:pPr>
            <a:r>
              <a:rPr lang="en-US" sz="3399" b="1">
                <a:solidFill>
                  <a:srgbClr val="522F1C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Sales (Revenue)</a:t>
            </a:r>
            <a:r>
              <a:rPr lang="en-US" sz="3399" i="1">
                <a:solidFill>
                  <a:srgbClr val="522F1C"/>
                </a:solidFill>
                <a:latin typeface="Calibri (MS) Italics"/>
                <a:ea typeface="Calibri (MS) Italics"/>
                <a:cs typeface="Calibri (MS) Italics"/>
                <a:sym typeface="Calibri (MS) Italics"/>
              </a:rPr>
              <a:t> </a:t>
            </a:r>
            <a:r>
              <a:rPr lang="en-US" sz="3399">
                <a:solidFill>
                  <a:srgbClr val="261001"/>
                </a:solidFill>
                <a:latin typeface="Calibri (MS)"/>
                <a:ea typeface="Calibri (MS)"/>
                <a:cs typeface="Calibri (MS)"/>
                <a:sym typeface="Calibri (MS)"/>
              </a:rPr>
              <a:t>= </a:t>
            </a:r>
            <a:r>
              <a:rPr lang="en-US" sz="3399" i="1">
                <a:solidFill>
                  <a:srgbClr val="261001"/>
                </a:solidFill>
                <a:latin typeface="Calibri (MS) Italics"/>
                <a:ea typeface="Calibri (MS) Italics"/>
                <a:cs typeface="Calibri (MS) Italics"/>
                <a:sym typeface="Calibri (MS) Italics"/>
              </a:rPr>
              <a:t>transaction_qty × unit_price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90</TotalTime>
  <Words>1626</Words>
  <Application>Microsoft Macintosh PowerPoint</Application>
  <PresentationFormat>Custom</PresentationFormat>
  <Paragraphs>157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1" baseType="lpstr">
      <vt:lpstr>HK Grotesk Bold</vt:lpstr>
      <vt:lpstr>Arial</vt:lpstr>
      <vt:lpstr>Calibri (MS) Italics</vt:lpstr>
      <vt:lpstr>Calibri</vt:lpstr>
      <vt:lpstr>Calibri (MS) Bold</vt:lpstr>
      <vt:lpstr>Calibri (MS)</vt:lpstr>
      <vt:lpstr>Calibri (MS) Bold Italics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INFO 5602 - Group Presentation Final Report Template.pptx</dc:title>
  <cp:lastModifiedBy>Sruthijha Pagolu</cp:lastModifiedBy>
  <cp:revision>7</cp:revision>
  <dcterms:created xsi:type="dcterms:W3CDTF">2006-08-16T00:00:00Z</dcterms:created>
  <dcterms:modified xsi:type="dcterms:W3CDTF">2025-12-04T03:52:27Z</dcterms:modified>
  <dc:identifier>DAG6erodDP8</dc:identifier>
</cp:coreProperties>
</file>